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3C7085-6DAE-418D-BFFD-CC6C43435C30}"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193897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3C7085-6DAE-418D-BFFD-CC6C43435C30}"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790984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3C7085-6DAE-418D-BFFD-CC6C43435C30}"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3825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3C7085-6DAE-418D-BFFD-CC6C43435C30}"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3825188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3C7085-6DAE-418D-BFFD-CC6C43435C30}"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1865822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3C7085-6DAE-418D-BFFD-CC6C43435C30}"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281933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3C7085-6DAE-418D-BFFD-CC6C43435C30}" type="datetimeFigureOut">
              <a:rPr lang="en-US" smtClean="0"/>
              <a:t>12/17/2019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190724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3C7085-6DAE-418D-BFFD-CC6C43435C30}" type="datetimeFigureOut">
              <a:rPr lang="en-US" smtClean="0"/>
              <a:t>12/17/2019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806655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C7085-6DAE-418D-BFFD-CC6C43435C30}" type="datetimeFigureOut">
              <a:rPr lang="en-US" smtClean="0"/>
              <a:t>12/17/2019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73261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3C7085-6DAE-418D-BFFD-CC6C43435C30}"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1531177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3C7085-6DAE-418D-BFFD-CC6C43435C30}"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61AE-8554-4D14-B190-42D46DE25352}" type="slidenum">
              <a:rPr lang="en-US" smtClean="0"/>
              <a:t>‹#›</a:t>
            </a:fld>
            <a:endParaRPr lang="en-US"/>
          </a:p>
        </p:txBody>
      </p:sp>
    </p:spTree>
    <p:extLst>
      <p:ext uri="{BB962C8B-B14F-4D97-AF65-F5344CB8AC3E}">
        <p14:creationId xmlns:p14="http://schemas.microsoft.com/office/powerpoint/2010/main" val="1547165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C7085-6DAE-418D-BFFD-CC6C43435C30}" type="datetimeFigureOut">
              <a:rPr lang="en-US" smtClean="0"/>
              <a:t>12/17/2019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D261AE-8554-4D14-B190-42D46DE25352}" type="slidenum">
              <a:rPr lang="en-US" smtClean="0"/>
              <a:t>‹#›</a:t>
            </a:fld>
            <a:endParaRPr lang="en-US"/>
          </a:p>
        </p:txBody>
      </p:sp>
    </p:spTree>
    <p:extLst>
      <p:ext uri="{BB962C8B-B14F-4D97-AF65-F5344CB8AC3E}">
        <p14:creationId xmlns:p14="http://schemas.microsoft.com/office/powerpoint/2010/main" val="2588331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7431" y="198304"/>
            <a:ext cx="3128791" cy="461665"/>
          </a:xfrm>
          <a:prstGeom prst="rect">
            <a:avLst/>
          </a:prstGeom>
          <a:noFill/>
        </p:spPr>
        <p:txBody>
          <a:bodyPr wrap="square" rtlCol="0">
            <a:spAutoFit/>
          </a:bodyPr>
          <a:lstStyle/>
          <a:p>
            <a:r>
              <a:rPr lang="en-US" sz="2400" b="1" dirty="0" smtClean="0"/>
              <a:t>What is web services</a:t>
            </a:r>
            <a:endParaRPr lang="en-US" sz="2400" b="1" dirty="0"/>
          </a:p>
        </p:txBody>
      </p:sp>
      <p:pic>
        <p:nvPicPr>
          <p:cNvPr id="3" name="Picture 2"/>
          <p:cNvPicPr>
            <a:picLocks noChangeAspect="1"/>
          </p:cNvPicPr>
          <p:nvPr/>
        </p:nvPicPr>
        <p:blipFill>
          <a:blip r:embed="rId2"/>
          <a:stretch>
            <a:fillRect/>
          </a:stretch>
        </p:blipFill>
        <p:spPr>
          <a:xfrm>
            <a:off x="0" y="1046315"/>
            <a:ext cx="5076595" cy="2273201"/>
          </a:xfrm>
          <a:prstGeom prst="rect">
            <a:avLst/>
          </a:prstGeom>
        </p:spPr>
      </p:pic>
      <p:pic>
        <p:nvPicPr>
          <p:cNvPr id="4" name="Picture 3"/>
          <p:cNvPicPr>
            <a:picLocks noChangeAspect="1"/>
          </p:cNvPicPr>
          <p:nvPr/>
        </p:nvPicPr>
        <p:blipFill>
          <a:blip r:embed="rId3"/>
          <a:stretch>
            <a:fillRect/>
          </a:stretch>
        </p:blipFill>
        <p:spPr>
          <a:xfrm>
            <a:off x="5828784" y="730265"/>
            <a:ext cx="4676775" cy="1181100"/>
          </a:xfrm>
          <a:prstGeom prst="rect">
            <a:avLst/>
          </a:prstGeom>
        </p:spPr>
      </p:pic>
      <p:pic>
        <p:nvPicPr>
          <p:cNvPr id="5" name="Picture 4"/>
          <p:cNvPicPr>
            <a:picLocks noChangeAspect="1"/>
          </p:cNvPicPr>
          <p:nvPr/>
        </p:nvPicPr>
        <p:blipFill>
          <a:blip r:embed="rId4"/>
          <a:stretch>
            <a:fillRect/>
          </a:stretch>
        </p:blipFill>
        <p:spPr>
          <a:xfrm>
            <a:off x="5705647" y="2014591"/>
            <a:ext cx="5495925" cy="1304925"/>
          </a:xfrm>
          <a:prstGeom prst="rect">
            <a:avLst/>
          </a:prstGeom>
        </p:spPr>
      </p:pic>
      <p:pic>
        <p:nvPicPr>
          <p:cNvPr id="6" name="Picture 5"/>
          <p:cNvPicPr>
            <a:picLocks noChangeAspect="1"/>
          </p:cNvPicPr>
          <p:nvPr/>
        </p:nvPicPr>
        <p:blipFill>
          <a:blip r:embed="rId5"/>
          <a:stretch>
            <a:fillRect/>
          </a:stretch>
        </p:blipFill>
        <p:spPr>
          <a:xfrm>
            <a:off x="192852" y="3406564"/>
            <a:ext cx="4314825" cy="1190625"/>
          </a:xfrm>
          <a:prstGeom prst="rect">
            <a:avLst/>
          </a:prstGeom>
        </p:spPr>
      </p:pic>
      <p:sp>
        <p:nvSpPr>
          <p:cNvPr id="8" name="TextBox 7"/>
          <p:cNvSpPr txBox="1"/>
          <p:nvPr/>
        </p:nvSpPr>
        <p:spPr>
          <a:xfrm>
            <a:off x="374573" y="4597189"/>
            <a:ext cx="10532126" cy="1477328"/>
          </a:xfrm>
          <a:prstGeom prst="rect">
            <a:avLst/>
          </a:prstGeom>
          <a:noFill/>
        </p:spPr>
        <p:txBody>
          <a:bodyPr wrap="square" rtlCol="0">
            <a:spAutoFit/>
          </a:bodyPr>
          <a:lstStyle/>
          <a:p>
            <a:pPr marL="285750" indent="-285750">
              <a:buFontTx/>
              <a:buChar char="-"/>
            </a:pPr>
            <a:r>
              <a:rPr lang="en-US" dirty="0" smtClean="0"/>
              <a:t>We can make web service platform independent using below data exchange format </a:t>
            </a:r>
          </a:p>
          <a:p>
            <a:pPr marL="285750" indent="-285750">
              <a:buFontTx/>
              <a:buChar char="-"/>
            </a:pPr>
            <a:r>
              <a:rPr lang="en-US" dirty="0" smtClean="0"/>
              <a:t>Using this format we can communicate between application developed in PHP, </a:t>
            </a:r>
            <a:r>
              <a:rPr lang="en-US" dirty="0" err="1" smtClean="0"/>
              <a:t>.Net</a:t>
            </a:r>
            <a:r>
              <a:rPr lang="en-US" dirty="0" smtClean="0"/>
              <a:t> , Java or in any language   </a:t>
            </a:r>
          </a:p>
          <a:p>
            <a:pPr marL="342900" indent="-342900">
              <a:buAutoNum type="arabicPeriod"/>
            </a:pPr>
            <a:r>
              <a:rPr lang="en-US" dirty="0" smtClean="0"/>
              <a:t>XML</a:t>
            </a:r>
          </a:p>
          <a:p>
            <a:pPr marL="342900" indent="-342900">
              <a:buAutoNum type="arabicPeriod"/>
            </a:pPr>
            <a:r>
              <a:rPr lang="en-US" dirty="0" smtClean="0"/>
              <a:t>JSON</a:t>
            </a:r>
          </a:p>
          <a:p>
            <a:pPr marL="342900" indent="-342900">
              <a:buAutoNum type="arabicPeriod"/>
            </a:pPr>
            <a:endParaRPr lang="en-US" dirty="0"/>
          </a:p>
        </p:txBody>
      </p:sp>
    </p:spTree>
    <p:extLst>
      <p:ext uri="{BB962C8B-B14F-4D97-AF65-F5344CB8AC3E}">
        <p14:creationId xmlns:p14="http://schemas.microsoft.com/office/powerpoint/2010/main" val="3976881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3595" y="153315"/>
            <a:ext cx="4344318" cy="369332"/>
          </a:xfrm>
          <a:prstGeom prst="rect">
            <a:avLst/>
          </a:prstGeom>
        </p:spPr>
        <p:txBody>
          <a:bodyPr wrap="square">
            <a:spAutoFit/>
          </a:bodyPr>
          <a:lstStyle/>
          <a:p>
            <a:r>
              <a:rPr lang="en-US" dirty="0">
                <a:solidFill>
                  <a:srgbClr val="14171C"/>
                </a:solidFill>
                <a:latin typeface="open sans"/>
              </a:rPr>
              <a:t>Internationalization </a:t>
            </a:r>
            <a:r>
              <a:rPr lang="en-US" dirty="0" smtClean="0">
                <a:solidFill>
                  <a:srgbClr val="14171C"/>
                </a:solidFill>
                <a:latin typeface="open sans"/>
              </a:rPr>
              <a:t>for </a:t>
            </a:r>
            <a:r>
              <a:rPr lang="en-US" dirty="0" err="1" smtClean="0">
                <a:solidFill>
                  <a:srgbClr val="14171C"/>
                </a:solidFill>
                <a:latin typeface="open sans"/>
              </a:rPr>
              <a:t>RESTful</a:t>
            </a:r>
            <a:r>
              <a:rPr lang="en-US" dirty="0" smtClean="0">
                <a:solidFill>
                  <a:srgbClr val="14171C"/>
                </a:solidFill>
                <a:latin typeface="open sans"/>
              </a:rPr>
              <a:t> </a:t>
            </a:r>
            <a:r>
              <a:rPr lang="en-US" dirty="0">
                <a:solidFill>
                  <a:srgbClr val="14171C"/>
                </a:solidFill>
                <a:latin typeface="open sans"/>
              </a:rPr>
              <a:t>Services</a:t>
            </a:r>
            <a:endParaRPr lang="en-US" dirty="0"/>
          </a:p>
        </p:txBody>
      </p:sp>
      <p:pic>
        <p:nvPicPr>
          <p:cNvPr id="3" name="Picture 2"/>
          <p:cNvPicPr>
            <a:picLocks noChangeAspect="1"/>
          </p:cNvPicPr>
          <p:nvPr/>
        </p:nvPicPr>
        <p:blipFill>
          <a:blip r:embed="rId2"/>
          <a:stretch>
            <a:fillRect/>
          </a:stretch>
        </p:blipFill>
        <p:spPr>
          <a:xfrm>
            <a:off x="0" y="836880"/>
            <a:ext cx="5676359" cy="2126658"/>
          </a:xfrm>
          <a:prstGeom prst="rect">
            <a:avLst/>
          </a:prstGeom>
        </p:spPr>
      </p:pic>
      <p:sp>
        <p:nvSpPr>
          <p:cNvPr id="4" name="TextBox 3"/>
          <p:cNvSpPr txBox="1"/>
          <p:nvPr/>
        </p:nvSpPr>
        <p:spPr>
          <a:xfrm>
            <a:off x="99152" y="3106757"/>
            <a:ext cx="5188944" cy="369332"/>
          </a:xfrm>
          <a:prstGeom prst="rect">
            <a:avLst/>
          </a:prstGeom>
          <a:noFill/>
        </p:spPr>
        <p:txBody>
          <a:bodyPr wrap="square" rtlCol="0">
            <a:spAutoFit/>
          </a:bodyPr>
          <a:lstStyle/>
          <a:p>
            <a:r>
              <a:rPr lang="en-US" dirty="0" smtClean="0"/>
              <a:t>Step 1 Create two bean in the main class</a:t>
            </a:r>
            <a:endParaRPr lang="en-US" dirty="0"/>
          </a:p>
        </p:txBody>
      </p:sp>
      <p:pic>
        <p:nvPicPr>
          <p:cNvPr id="6" name="Picture 5"/>
          <p:cNvPicPr>
            <a:picLocks noChangeAspect="1"/>
          </p:cNvPicPr>
          <p:nvPr/>
        </p:nvPicPr>
        <p:blipFill>
          <a:blip r:embed="rId3"/>
          <a:stretch>
            <a:fillRect/>
          </a:stretch>
        </p:blipFill>
        <p:spPr>
          <a:xfrm>
            <a:off x="256371" y="3619308"/>
            <a:ext cx="4699383" cy="2485371"/>
          </a:xfrm>
          <a:prstGeom prst="rect">
            <a:avLst/>
          </a:prstGeom>
        </p:spPr>
      </p:pic>
      <p:cxnSp>
        <p:nvCxnSpPr>
          <p:cNvPr id="8" name="Straight Connector 7"/>
          <p:cNvCxnSpPr/>
          <p:nvPr/>
        </p:nvCxnSpPr>
        <p:spPr>
          <a:xfrm flipH="1">
            <a:off x="5982159" y="522647"/>
            <a:ext cx="44068" cy="6335353"/>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06728" y="661012"/>
            <a:ext cx="5185272" cy="369332"/>
          </a:xfrm>
          <a:prstGeom prst="rect">
            <a:avLst/>
          </a:prstGeom>
          <a:noFill/>
        </p:spPr>
        <p:txBody>
          <a:bodyPr wrap="square" rtlCol="0">
            <a:spAutoFit/>
          </a:bodyPr>
          <a:lstStyle/>
          <a:p>
            <a:r>
              <a:rPr lang="en-US" dirty="0" smtClean="0"/>
              <a:t>Step2 Create two properties file in resources package </a:t>
            </a:r>
            <a:endParaRPr lang="en-US" dirty="0"/>
          </a:p>
        </p:txBody>
      </p:sp>
      <p:pic>
        <p:nvPicPr>
          <p:cNvPr id="10" name="Picture 9"/>
          <p:cNvPicPr>
            <a:picLocks noChangeAspect="1"/>
          </p:cNvPicPr>
          <p:nvPr/>
        </p:nvPicPr>
        <p:blipFill>
          <a:blip r:embed="rId4"/>
          <a:stretch>
            <a:fillRect/>
          </a:stretch>
        </p:blipFill>
        <p:spPr>
          <a:xfrm>
            <a:off x="7052632" y="1401666"/>
            <a:ext cx="4834568" cy="427133"/>
          </a:xfrm>
          <a:prstGeom prst="rect">
            <a:avLst/>
          </a:prstGeom>
        </p:spPr>
      </p:pic>
      <p:sp>
        <p:nvSpPr>
          <p:cNvPr id="11" name="TextBox 10"/>
          <p:cNvSpPr txBox="1"/>
          <p:nvPr/>
        </p:nvSpPr>
        <p:spPr>
          <a:xfrm>
            <a:off x="6389783" y="2258458"/>
            <a:ext cx="5530468" cy="369332"/>
          </a:xfrm>
          <a:prstGeom prst="rect">
            <a:avLst/>
          </a:prstGeom>
          <a:noFill/>
        </p:spPr>
        <p:txBody>
          <a:bodyPr wrap="square" rtlCol="0">
            <a:spAutoFit/>
          </a:bodyPr>
          <a:lstStyle/>
          <a:p>
            <a:r>
              <a:rPr lang="en-US" dirty="0" smtClean="0"/>
              <a:t> Step 3 Create bean for </a:t>
            </a:r>
            <a:r>
              <a:rPr lang="en-US" dirty="0" err="1" smtClean="0"/>
              <a:t>messageSource</a:t>
            </a:r>
            <a:r>
              <a:rPr lang="en-US" dirty="0" smtClean="0"/>
              <a:t> in controller class</a:t>
            </a:r>
            <a:endParaRPr lang="en-US" dirty="0"/>
          </a:p>
        </p:txBody>
      </p:sp>
      <p:pic>
        <p:nvPicPr>
          <p:cNvPr id="12" name="Picture 11"/>
          <p:cNvPicPr>
            <a:picLocks noChangeAspect="1"/>
          </p:cNvPicPr>
          <p:nvPr/>
        </p:nvPicPr>
        <p:blipFill>
          <a:blip r:embed="rId5"/>
          <a:stretch>
            <a:fillRect/>
          </a:stretch>
        </p:blipFill>
        <p:spPr>
          <a:xfrm>
            <a:off x="7262641" y="2627790"/>
            <a:ext cx="3924300" cy="1314450"/>
          </a:xfrm>
          <a:prstGeom prst="rect">
            <a:avLst/>
          </a:prstGeom>
        </p:spPr>
      </p:pic>
      <p:sp>
        <p:nvSpPr>
          <p:cNvPr id="13" name="TextBox 12"/>
          <p:cNvSpPr txBox="1"/>
          <p:nvPr/>
        </p:nvSpPr>
        <p:spPr>
          <a:xfrm>
            <a:off x="6632154" y="4087258"/>
            <a:ext cx="5155894" cy="374573"/>
          </a:xfrm>
          <a:prstGeom prst="rect">
            <a:avLst/>
          </a:prstGeom>
          <a:noFill/>
        </p:spPr>
        <p:txBody>
          <a:bodyPr wrap="square" rtlCol="0">
            <a:spAutoFit/>
          </a:bodyPr>
          <a:lstStyle/>
          <a:p>
            <a:r>
              <a:rPr lang="en-US" dirty="0" smtClean="0"/>
              <a:t>Step4 Create GET method in controller like below</a:t>
            </a:r>
            <a:endParaRPr lang="en-US" dirty="0"/>
          </a:p>
        </p:txBody>
      </p:sp>
      <p:pic>
        <p:nvPicPr>
          <p:cNvPr id="14" name="Picture 13"/>
          <p:cNvPicPr>
            <a:picLocks noChangeAspect="1"/>
          </p:cNvPicPr>
          <p:nvPr/>
        </p:nvPicPr>
        <p:blipFill>
          <a:blip r:embed="rId6"/>
          <a:stretch>
            <a:fillRect/>
          </a:stretch>
        </p:blipFill>
        <p:spPr>
          <a:xfrm>
            <a:off x="6332027" y="4945827"/>
            <a:ext cx="5524654" cy="911761"/>
          </a:xfrm>
          <a:prstGeom prst="rect">
            <a:avLst/>
          </a:prstGeom>
        </p:spPr>
      </p:pic>
    </p:spTree>
    <p:extLst>
      <p:ext uri="{BB962C8B-B14F-4D97-AF65-F5344CB8AC3E}">
        <p14:creationId xmlns:p14="http://schemas.microsoft.com/office/powerpoint/2010/main" val="2642949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0651" y="220337"/>
            <a:ext cx="5552501" cy="369332"/>
          </a:xfrm>
          <a:prstGeom prst="rect">
            <a:avLst/>
          </a:prstGeom>
          <a:noFill/>
        </p:spPr>
        <p:txBody>
          <a:bodyPr wrap="square" rtlCol="0">
            <a:spAutoFit/>
          </a:bodyPr>
          <a:lstStyle/>
          <a:p>
            <a:r>
              <a:rPr lang="en-US" dirty="0" err="1" smtClean="0"/>
              <a:t>Microservices</a:t>
            </a:r>
            <a:r>
              <a:rPr lang="en-US" dirty="0" smtClean="0"/>
              <a:t> using spring </a:t>
            </a:r>
            <a:r>
              <a:rPr lang="en-US" dirty="0" err="1" smtClean="0"/>
              <a:t>cloude</a:t>
            </a:r>
            <a:endParaRPr lang="en-US" dirty="0"/>
          </a:p>
        </p:txBody>
      </p:sp>
      <p:pic>
        <p:nvPicPr>
          <p:cNvPr id="3" name="Picture 2"/>
          <p:cNvPicPr>
            <a:picLocks noChangeAspect="1"/>
          </p:cNvPicPr>
          <p:nvPr/>
        </p:nvPicPr>
        <p:blipFill>
          <a:blip r:embed="rId2"/>
          <a:stretch>
            <a:fillRect/>
          </a:stretch>
        </p:blipFill>
        <p:spPr>
          <a:xfrm>
            <a:off x="89627" y="589669"/>
            <a:ext cx="5776718" cy="2945635"/>
          </a:xfrm>
          <a:prstGeom prst="rect">
            <a:avLst/>
          </a:prstGeom>
        </p:spPr>
      </p:pic>
      <p:sp>
        <p:nvSpPr>
          <p:cNvPr id="4" name="TextBox 3"/>
          <p:cNvSpPr txBox="1"/>
          <p:nvPr/>
        </p:nvSpPr>
        <p:spPr>
          <a:xfrm>
            <a:off x="5750804" y="1046602"/>
            <a:ext cx="6334699" cy="1200329"/>
          </a:xfrm>
          <a:prstGeom prst="rect">
            <a:avLst/>
          </a:prstGeom>
          <a:noFill/>
        </p:spPr>
        <p:txBody>
          <a:bodyPr wrap="square" rtlCol="0">
            <a:spAutoFit/>
          </a:bodyPr>
          <a:lstStyle/>
          <a:p>
            <a:r>
              <a:rPr lang="en-US" dirty="0" err="1" smtClean="0"/>
              <a:t>Microservices</a:t>
            </a:r>
            <a:r>
              <a:rPr lang="en-US" dirty="0" smtClean="0"/>
              <a:t>- Instead of developing a one big monolith application we can develop multiple small </a:t>
            </a:r>
            <a:r>
              <a:rPr lang="en-US" dirty="0" err="1" smtClean="0"/>
              <a:t>microservises</a:t>
            </a:r>
            <a:r>
              <a:rPr lang="en-US" dirty="0" smtClean="0"/>
              <a:t>.</a:t>
            </a:r>
          </a:p>
          <a:p>
            <a:endParaRPr lang="en-US" dirty="0" smtClean="0"/>
          </a:p>
          <a:p>
            <a:endParaRPr lang="en-US" dirty="0"/>
          </a:p>
        </p:txBody>
      </p:sp>
      <p:pic>
        <p:nvPicPr>
          <p:cNvPr id="5" name="Picture 4"/>
          <p:cNvPicPr>
            <a:picLocks noChangeAspect="1"/>
          </p:cNvPicPr>
          <p:nvPr/>
        </p:nvPicPr>
        <p:blipFill>
          <a:blip r:embed="rId3"/>
          <a:stretch>
            <a:fillRect/>
          </a:stretch>
        </p:blipFill>
        <p:spPr>
          <a:xfrm>
            <a:off x="5679173" y="1836965"/>
            <a:ext cx="5848350" cy="581025"/>
          </a:xfrm>
          <a:prstGeom prst="rect">
            <a:avLst/>
          </a:prstGeom>
        </p:spPr>
      </p:pic>
      <p:sp>
        <p:nvSpPr>
          <p:cNvPr id="6" name="TextBox 5"/>
          <p:cNvSpPr txBox="1"/>
          <p:nvPr/>
        </p:nvSpPr>
        <p:spPr>
          <a:xfrm>
            <a:off x="5750804" y="2588964"/>
            <a:ext cx="6103345" cy="2585323"/>
          </a:xfrm>
          <a:prstGeom prst="rect">
            <a:avLst/>
          </a:prstGeom>
          <a:noFill/>
        </p:spPr>
        <p:txBody>
          <a:bodyPr wrap="square" rtlCol="0">
            <a:spAutoFit/>
          </a:bodyPr>
          <a:lstStyle/>
          <a:p>
            <a:pPr marL="285750" indent="-285750">
              <a:buFontTx/>
              <a:buChar char="-"/>
            </a:pPr>
            <a:r>
              <a:rPr lang="en-US" dirty="0" smtClean="0"/>
              <a:t>In above  example we have </a:t>
            </a:r>
            <a:r>
              <a:rPr lang="en-US" dirty="0" err="1" smtClean="0"/>
              <a:t>splited</a:t>
            </a:r>
            <a:r>
              <a:rPr lang="en-US" dirty="0" smtClean="0"/>
              <a:t> application in 5 </a:t>
            </a:r>
            <a:r>
              <a:rPr lang="en-US" dirty="0" err="1" smtClean="0"/>
              <a:t>microservices</a:t>
            </a:r>
            <a:r>
              <a:rPr lang="en-US" dirty="0" smtClean="0"/>
              <a:t>. We can split it in to 5,10, 25 </a:t>
            </a:r>
            <a:r>
              <a:rPr lang="en-US" dirty="0" err="1" smtClean="0"/>
              <a:t>microservises</a:t>
            </a:r>
            <a:endParaRPr lang="en-US" dirty="0" smtClean="0"/>
          </a:p>
          <a:p>
            <a:pPr marL="285750" indent="-285750">
              <a:buFontTx/>
              <a:buChar char="-"/>
            </a:pPr>
            <a:endParaRPr lang="en-US" dirty="0" smtClean="0"/>
          </a:p>
          <a:p>
            <a:pPr marL="285750" indent="-285750">
              <a:buFontTx/>
              <a:buChar char="-"/>
            </a:pPr>
            <a:r>
              <a:rPr lang="en-US" dirty="0" smtClean="0"/>
              <a:t>This could be cloud enabled.</a:t>
            </a:r>
          </a:p>
          <a:p>
            <a:pPr marL="285750" indent="-285750">
              <a:buFontTx/>
              <a:buChar char="-"/>
            </a:pPr>
            <a:r>
              <a:rPr lang="en-US" dirty="0" smtClean="0"/>
              <a:t>We can create multiple instance of one </a:t>
            </a:r>
            <a:r>
              <a:rPr lang="en-US" dirty="0" err="1" smtClean="0"/>
              <a:t>microservice</a:t>
            </a:r>
            <a:r>
              <a:rPr lang="en-US" dirty="0" smtClean="0"/>
              <a:t> as shown below </a:t>
            </a:r>
          </a:p>
          <a:p>
            <a:pPr marL="285750" indent="-285750">
              <a:buFontTx/>
              <a:buChar char="-"/>
            </a:pPr>
            <a:r>
              <a:rPr lang="en-US" dirty="0" smtClean="0"/>
              <a:t>Cloud </a:t>
            </a:r>
            <a:r>
              <a:rPr lang="en-US" dirty="0" err="1" smtClean="0"/>
              <a:t>enble</a:t>
            </a:r>
            <a:r>
              <a:rPr lang="en-US" dirty="0" smtClean="0"/>
              <a:t> means if on </a:t>
            </a:r>
            <a:r>
              <a:rPr lang="en-US" dirty="0" err="1" smtClean="0"/>
              <a:t>microservices</a:t>
            </a:r>
            <a:r>
              <a:rPr lang="en-US" dirty="0" smtClean="0"/>
              <a:t> has more load we can bring another instance to handle the load</a:t>
            </a:r>
            <a:endParaRPr lang="en-US" dirty="0"/>
          </a:p>
          <a:p>
            <a:pPr marL="285750" indent="-285750">
              <a:buFontTx/>
              <a:buChar char="-"/>
            </a:pPr>
            <a:endParaRPr lang="en-US" dirty="0"/>
          </a:p>
        </p:txBody>
      </p:sp>
      <p:pic>
        <p:nvPicPr>
          <p:cNvPr id="7" name="Picture 6"/>
          <p:cNvPicPr>
            <a:picLocks noChangeAspect="1"/>
          </p:cNvPicPr>
          <p:nvPr/>
        </p:nvPicPr>
        <p:blipFill>
          <a:blip r:embed="rId4"/>
          <a:stretch>
            <a:fillRect/>
          </a:stretch>
        </p:blipFill>
        <p:spPr>
          <a:xfrm>
            <a:off x="5943463" y="4782600"/>
            <a:ext cx="4467225" cy="1914525"/>
          </a:xfrm>
          <a:prstGeom prst="rect">
            <a:avLst/>
          </a:prstGeom>
        </p:spPr>
      </p:pic>
    </p:spTree>
    <p:extLst>
      <p:ext uri="{BB962C8B-B14F-4D97-AF65-F5344CB8AC3E}">
        <p14:creationId xmlns:p14="http://schemas.microsoft.com/office/powerpoint/2010/main" val="955960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827" y="231354"/>
            <a:ext cx="11534660" cy="4524315"/>
          </a:xfrm>
          <a:prstGeom prst="rect">
            <a:avLst/>
          </a:prstGeom>
          <a:noFill/>
        </p:spPr>
        <p:txBody>
          <a:bodyPr wrap="square" rtlCol="0">
            <a:spAutoFit/>
          </a:bodyPr>
          <a:lstStyle/>
          <a:p>
            <a:r>
              <a:rPr lang="en-US" dirty="0"/>
              <a:t>Challenges </a:t>
            </a:r>
            <a:r>
              <a:rPr lang="en-US" dirty="0" smtClean="0"/>
              <a:t>with  </a:t>
            </a:r>
            <a:r>
              <a:rPr lang="en-US" dirty="0" err="1" smtClean="0"/>
              <a:t>Microservices</a:t>
            </a:r>
            <a:endParaRPr lang="en-US" dirty="0" smtClean="0"/>
          </a:p>
          <a:p>
            <a:endParaRPr lang="en-US" dirty="0"/>
          </a:p>
          <a:p>
            <a:endParaRPr lang="en-US" dirty="0" smtClean="0"/>
          </a:p>
          <a:p>
            <a:pPr marL="342900" indent="-342900">
              <a:buAutoNum type="arabicPeriod"/>
            </a:pPr>
            <a:r>
              <a:rPr lang="en-US" dirty="0" smtClean="0"/>
              <a:t>Bounded context- it challenging to decide the boundaries. </a:t>
            </a:r>
          </a:p>
          <a:p>
            <a:endParaRPr lang="en-US" dirty="0" smtClean="0"/>
          </a:p>
          <a:p>
            <a:r>
              <a:rPr lang="en-US" dirty="0" smtClean="0"/>
              <a:t>2. </a:t>
            </a:r>
            <a:r>
              <a:rPr lang="en-US" dirty="0" err="1" smtClean="0"/>
              <a:t>Configuratuion</a:t>
            </a:r>
            <a:r>
              <a:rPr lang="en-US" dirty="0" smtClean="0"/>
              <a:t> management- as there could be multiple instances of one </a:t>
            </a:r>
            <a:r>
              <a:rPr lang="en-US" dirty="0" err="1" smtClean="0"/>
              <a:t>microservice</a:t>
            </a:r>
            <a:r>
              <a:rPr lang="en-US" dirty="0"/>
              <a:t>,</a:t>
            </a:r>
            <a:r>
              <a:rPr lang="en-US" dirty="0" smtClean="0"/>
              <a:t> we should needs more efforts to manage it.</a:t>
            </a:r>
          </a:p>
          <a:p>
            <a:endParaRPr lang="en-US" dirty="0" smtClean="0"/>
          </a:p>
          <a:p>
            <a:r>
              <a:rPr lang="en-US" dirty="0" smtClean="0"/>
              <a:t>3. Dynamic scale up and scale down- Some time we need 2 instance of the </a:t>
            </a:r>
            <a:r>
              <a:rPr lang="en-US" dirty="0" err="1" smtClean="0"/>
              <a:t>microservices</a:t>
            </a:r>
            <a:r>
              <a:rPr lang="en-US" dirty="0" smtClean="0"/>
              <a:t> and some time we need 10 instances of </a:t>
            </a:r>
            <a:r>
              <a:rPr lang="en-US" dirty="0" err="1" smtClean="0"/>
              <a:t>microservices</a:t>
            </a:r>
            <a:r>
              <a:rPr lang="en-US" dirty="0" smtClean="0"/>
              <a:t>. So it difficult to scale up and scale down as well as to distribute the load among the multiple instances at a runtime.  </a:t>
            </a:r>
          </a:p>
          <a:p>
            <a:endParaRPr lang="en-US" dirty="0" smtClean="0"/>
          </a:p>
          <a:p>
            <a:r>
              <a:rPr lang="en-US" dirty="0" smtClean="0"/>
              <a:t>4. visibility-  Its difficult to find bug from multiple </a:t>
            </a:r>
            <a:r>
              <a:rPr lang="en-US" dirty="0" err="1" smtClean="0"/>
              <a:t>microservices</a:t>
            </a:r>
            <a:r>
              <a:rPr lang="en-US" dirty="0" smtClean="0"/>
              <a:t>. As it generate log at in only on place.</a:t>
            </a:r>
          </a:p>
          <a:p>
            <a:endParaRPr lang="en-US" dirty="0" smtClean="0"/>
          </a:p>
          <a:p>
            <a:r>
              <a:rPr lang="en-US" dirty="0" smtClean="0"/>
              <a:t>5. Pack of the card- If one </a:t>
            </a:r>
            <a:r>
              <a:rPr lang="en-US" dirty="0" err="1" smtClean="0"/>
              <a:t>microservice</a:t>
            </a:r>
            <a:r>
              <a:rPr lang="en-US" dirty="0" smtClean="0"/>
              <a:t> get fails it could cause to fails all other </a:t>
            </a:r>
            <a:r>
              <a:rPr lang="en-US" dirty="0" err="1" smtClean="0"/>
              <a:t>microservices</a:t>
            </a:r>
            <a:r>
              <a:rPr lang="en-US" dirty="0" smtClean="0"/>
              <a:t>. It is must to have fault tolerance in micro services. </a:t>
            </a:r>
          </a:p>
        </p:txBody>
      </p:sp>
    </p:spTree>
    <p:extLst>
      <p:ext uri="{BB962C8B-B14F-4D97-AF65-F5344CB8AC3E}">
        <p14:creationId xmlns:p14="http://schemas.microsoft.com/office/powerpoint/2010/main" val="4210830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371"/>
            <a:ext cx="12192000" cy="2862322"/>
          </a:xfrm>
          <a:prstGeom prst="rect">
            <a:avLst/>
          </a:prstGeom>
          <a:noFill/>
        </p:spPr>
        <p:txBody>
          <a:bodyPr wrap="square" rtlCol="0">
            <a:spAutoFit/>
          </a:bodyPr>
          <a:lstStyle/>
          <a:p>
            <a:r>
              <a:rPr lang="en-US" dirty="0" smtClean="0"/>
              <a:t>Introduction to spring cloud </a:t>
            </a:r>
          </a:p>
          <a:p>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endParaRPr lang="en-US" dirty="0"/>
          </a:p>
          <a:p>
            <a:r>
              <a:rPr lang="en-US" dirty="0" smtClean="0"/>
              <a:t>- There are multiple projects which provide solution for </a:t>
            </a:r>
            <a:r>
              <a:rPr lang="en-US" dirty="0" err="1" smtClean="0"/>
              <a:t>microservices</a:t>
            </a:r>
            <a:r>
              <a:rPr lang="en-US" dirty="0" smtClean="0"/>
              <a:t> challenges </a:t>
            </a:r>
            <a:endParaRPr lang="en-US" dirty="0"/>
          </a:p>
          <a:p>
            <a:endParaRPr lang="en-US" dirty="0"/>
          </a:p>
        </p:txBody>
      </p:sp>
      <p:sp>
        <p:nvSpPr>
          <p:cNvPr id="3" name="TextBox 2"/>
          <p:cNvSpPr txBox="1"/>
          <p:nvPr/>
        </p:nvSpPr>
        <p:spPr>
          <a:xfrm>
            <a:off x="143220" y="2952520"/>
            <a:ext cx="10653310" cy="1754326"/>
          </a:xfrm>
          <a:prstGeom prst="rect">
            <a:avLst/>
          </a:prstGeom>
          <a:noFill/>
        </p:spPr>
        <p:txBody>
          <a:bodyPr wrap="square" rtlCol="0">
            <a:spAutoFit/>
          </a:bodyPr>
          <a:lstStyle/>
          <a:p>
            <a:r>
              <a:rPr lang="en-US" dirty="0" smtClean="0"/>
              <a:t>Projects from Spring cloud provides solutions to challenges </a:t>
            </a:r>
          </a:p>
          <a:p>
            <a:pPr marL="342900" indent="-342900">
              <a:buAutoNum type="arabicPeriod"/>
            </a:pPr>
            <a:r>
              <a:rPr lang="en-US" dirty="0" smtClean="0"/>
              <a:t>Configuration management – Spring cloud </a:t>
            </a:r>
            <a:r>
              <a:rPr lang="en-US" dirty="0" err="1" smtClean="0"/>
              <a:t>config</a:t>
            </a:r>
            <a:r>
              <a:rPr lang="en-US" dirty="0" smtClean="0"/>
              <a:t> server provide environment to store configuration for multiple </a:t>
            </a:r>
            <a:r>
              <a:rPr lang="en-US" dirty="0" err="1" smtClean="0"/>
              <a:t>microservices</a:t>
            </a:r>
            <a:r>
              <a:rPr lang="en-US" dirty="0" smtClean="0"/>
              <a:t>. This project uses </a:t>
            </a:r>
            <a:r>
              <a:rPr lang="en-US" dirty="0" err="1" smtClean="0"/>
              <a:t>git</a:t>
            </a:r>
            <a:r>
              <a:rPr lang="en-US" dirty="0" smtClean="0"/>
              <a:t> to store there configuration and expose this configuration for all </a:t>
            </a:r>
            <a:r>
              <a:rPr lang="en-US" dirty="0" err="1" smtClean="0"/>
              <a:t>microservices</a:t>
            </a:r>
            <a:r>
              <a:rPr lang="en-US" dirty="0" smtClean="0"/>
              <a:t>.</a:t>
            </a:r>
          </a:p>
          <a:p>
            <a:pPr marL="342900" indent="-342900">
              <a:buAutoNum type="arabicPeriod"/>
            </a:pPr>
            <a:endParaRPr lang="en-US" dirty="0"/>
          </a:p>
          <a:p>
            <a:pPr marL="342900" indent="-342900">
              <a:buAutoNum type="arabicPeriod"/>
            </a:pPr>
            <a:endParaRPr lang="en-US" dirty="0" smtClean="0"/>
          </a:p>
        </p:txBody>
      </p:sp>
      <p:pic>
        <p:nvPicPr>
          <p:cNvPr id="4" name="Picture 3"/>
          <p:cNvPicPr>
            <a:picLocks noChangeAspect="1"/>
          </p:cNvPicPr>
          <p:nvPr/>
        </p:nvPicPr>
        <p:blipFill>
          <a:blip r:embed="rId2"/>
          <a:stretch>
            <a:fillRect/>
          </a:stretch>
        </p:blipFill>
        <p:spPr>
          <a:xfrm>
            <a:off x="407108" y="4567526"/>
            <a:ext cx="3669134" cy="1908328"/>
          </a:xfrm>
          <a:prstGeom prst="rect">
            <a:avLst/>
          </a:prstGeom>
        </p:spPr>
      </p:pic>
    </p:spTree>
    <p:extLst>
      <p:ext uri="{BB962C8B-B14F-4D97-AF65-F5344CB8AC3E}">
        <p14:creationId xmlns:p14="http://schemas.microsoft.com/office/powerpoint/2010/main" val="1257550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321" y="176270"/>
            <a:ext cx="3600729" cy="923330"/>
          </a:xfrm>
          <a:prstGeom prst="rect">
            <a:avLst/>
          </a:prstGeom>
          <a:noFill/>
        </p:spPr>
        <p:txBody>
          <a:bodyPr wrap="none" rtlCol="0">
            <a:spAutoFit/>
          </a:bodyPr>
          <a:lstStyle/>
          <a:p>
            <a:r>
              <a:rPr lang="en-US" dirty="0" smtClean="0"/>
              <a:t>2.  Dynamic scale up and scale down</a:t>
            </a:r>
          </a:p>
          <a:p>
            <a:endParaRPr lang="en-US" dirty="0"/>
          </a:p>
          <a:p>
            <a:endParaRPr lang="en-US" dirty="0"/>
          </a:p>
        </p:txBody>
      </p:sp>
      <p:pic>
        <p:nvPicPr>
          <p:cNvPr id="3" name="Picture 2"/>
          <p:cNvPicPr>
            <a:picLocks noChangeAspect="1"/>
          </p:cNvPicPr>
          <p:nvPr/>
        </p:nvPicPr>
        <p:blipFill>
          <a:blip r:embed="rId2"/>
          <a:stretch>
            <a:fillRect/>
          </a:stretch>
        </p:blipFill>
        <p:spPr>
          <a:xfrm>
            <a:off x="0" y="509740"/>
            <a:ext cx="4131899" cy="1179720"/>
          </a:xfrm>
          <a:prstGeom prst="rect">
            <a:avLst/>
          </a:prstGeom>
        </p:spPr>
      </p:pic>
      <p:pic>
        <p:nvPicPr>
          <p:cNvPr id="5" name="Picture 4"/>
          <p:cNvPicPr>
            <a:picLocks noChangeAspect="1"/>
          </p:cNvPicPr>
          <p:nvPr/>
        </p:nvPicPr>
        <p:blipFill>
          <a:blip r:embed="rId3"/>
          <a:stretch>
            <a:fillRect/>
          </a:stretch>
        </p:blipFill>
        <p:spPr>
          <a:xfrm>
            <a:off x="209322" y="2022930"/>
            <a:ext cx="3922578" cy="2076659"/>
          </a:xfrm>
          <a:prstGeom prst="rect">
            <a:avLst/>
          </a:prstGeom>
        </p:spPr>
      </p:pic>
      <p:sp>
        <p:nvSpPr>
          <p:cNvPr id="6" name="TextBox 5"/>
          <p:cNvSpPr txBox="1"/>
          <p:nvPr/>
        </p:nvSpPr>
        <p:spPr>
          <a:xfrm>
            <a:off x="4131899" y="2368627"/>
            <a:ext cx="7127340" cy="2862322"/>
          </a:xfrm>
          <a:prstGeom prst="rect">
            <a:avLst/>
          </a:prstGeom>
          <a:noFill/>
        </p:spPr>
        <p:txBody>
          <a:bodyPr wrap="square" rtlCol="0">
            <a:spAutoFit/>
          </a:bodyPr>
          <a:lstStyle/>
          <a:p>
            <a:r>
              <a:rPr lang="en-US" dirty="0" smtClean="0"/>
              <a:t>There are different project are used for dynamic scale up and scale down</a:t>
            </a:r>
          </a:p>
          <a:p>
            <a:pPr marL="342900" indent="-342900">
              <a:buAutoNum type="arabicPeriod"/>
            </a:pPr>
            <a:r>
              <a:rPr lang="en-US" dirty="0" smtClean="0"/>
              <a:t>Naming server- used to register new </a:t>
            </a:r>
            <a:r>
              <a:rPr lang="en-US" dirty="0" err="1" smtClean="0"/>
              <a:t>microservices</a:t>
            </a:r>
            <a:r>
              <a:rPr lang="en-US" dirty="0" smtClean="0"/>
              <a:t> . Also it maintain the instances for the </a:t>
            </a:r>
            <a:r>
              <a:rPr lang="en-US" dirty="0" err="1" smtClean="0"/>
              <a:t>microservices</a:t>
            </a:r>
            <a:r>
              <a:rPr lang="en-US" dirty="0" smtClean="0"/>
              <a:t>. </a:t>
            </a:r>
            <a:r>
              <a:rPr lang="en-US" dirty="0" err="1" smtClean="0"/>
              <a:t>Microservices</a:t>
            </a:r>
            <a:r>
              <a:rPr lang="en-US" dirty="0"/>
              <a:t> </a:t>
            </a:r>
            <a:r>
              <a:rPr lang="en-US" dirty="0" smtClean="0"/>
              <a:t>can ask naming server to give current instances of </a:t>
            </a:r>
            <a:r>
              <a:rPr lang="en-US" dirty="0" err="1" smtClean="0"/>
              <a:t>microservices</a:t>
            </a:r>
            <a:r>
              <a:rPr lang="en-US" dirty="0" smtClean="0"/>
              <a:t>.</a:t>
            </a:r>
          </a:p>
          <a:p>
            <a:pPr marL="342900" indent="-342900">
              <a:buAutoNum type="arabicPeriod"/>
            </a:pPr>
            <a:r>
              <a:rPr lang="en-US" dirty="0" smtClean="0"/>
              <a:t>Ribbon- ribbon are used to balance load at client side.</a:t>
            </a:r>
          </a:p>
          <a:p>
            <a:pPr marL="285750" indent="-285750">
              <a:buFontTx/>
              <a:buChar char="-"/>
            </a:pPr>
            <a:r>
              <a:rPr lang="en-US" dirty="0" smtClean="0"/>
              <a:t>Ribbon makes sure the load has been distributed among the all instances of the </a:t>
            </a:r>
            <a:r>
              <a:rPr lang="en-US" dirty="0" err="1" smtClean="0"/>
              <a:t>microservices</a:t>
            </a:r>
            <a:r>
              <a:rPr lang="en-US" dirty="0" smtClean="0"/>
              <a:t> that gets from naming server.</a:t>
            </a:r>
          </a:p>
          <a:p>
            <a:r>
              <a:rPr lang="en-US" dirty="0" smtClean="0"/>
              <a:t>3. Feign- Are used to create simple </a:t>
            </a:r>
            <a:r>
              <a:rPr lang="en-US" dirty="0" err="1" smtClean="0"/>
              <a:t>RESTfull</a:t>
            </a:r>
            <a:r>
              <a:rPr lang="en-US" dirty="0" smtClean="0"/>
              <a:t> client.</a:t>
            </a:r>
          </a:p>
          <a:p>
            <a:pPr marL="285750" indent="-285750">
              <a:buFontTx/>
              <a:buChar char="-"/>
            </a:pPr>
            <a:endParaRPr lang="en-US" dirty="0" smtClean="0"/>
          </a:p>
          <a:p>
            <a:pPr marL="342900" indent="-342900">
              <a:buAutoNum type="arabicPeriod"/>
            </a:pPr>
            <a:endParaRPr lang="en-US" dirty="0"/>
          </a:p>
        </p:txBody>
      </p:sp>
    </p:spTree>
    <p:extLst>
      <p:ext uri="{BB962C8B-B14F-4D97-AF65-F5344CB8AC3E}">
        <p14:creationId xmlns:p14="http://schemas.microsoft.com/office/powerpoint/2010/main" val="2358087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759" y="231353"/>
            <a:ext cx="11578728" cy="369332"/>
          </a:xfrm>
          <a:prstGeom prst="rect">
            <a:avLst/>
          </a:prstGeom>
          <a:noFill/>
        </p:spPr>
        <p:txBody>
          <a:bodyPr wrap="square" rtlCol="0">
            <a:spAutoFit/>
          </a:bodyPr>
          <a:lstStyle/>
          <a:p>
            <a:r>
              <a:rPr lang="en-US" dirty="0" smtClean="0"/>
              <a:t>3. Visibility and monitoring  </a:t>
            </a:r>
            <a:endParaRPr lang="en-US" dirty="0"/>
          </a:p>
        </p:txBody>
      </p:sp>
      <p:pic>
        <p:nvPicPr>
          <p:cNvPr id="3" name="Picture 2"/>
          <p:cNvPicPr>
            <a:picLocks noChangeAspect="1"/>
          </p:cNvPicPr>
          <p:nvPr/>
        </p:nvPicPr>
        <p:blipFill>
          <a:blip r:embed="rId2"/>
          <a:stretch>
            <a:fillRect/>
          </a:stretch>
        </p:blipFill>
        <p:spPr>
          <a:xfrm>
            <a:off x="357188" y="600685"/>
            <a:ext cx="3840240" cy="915797"/>
          </a:xfrm>
          <a:prstGeom prst="rect">
            <a:avLst/>
          </a:prstGeom>
        </p:spPr>
      </p:pic>
      <p:sp>
        <p:nvSpPr>
          <p:cNvPr id="4" name="TextBox 3"/>
          <p:cNvSpPr txBox="1"/>
          <p:nvPr/>
        </p:nvSpPr>
        <p:spPr>
          <a:xfrm>
            <a:off x="4781320" y="804231"/>
            <a:ext cx="6830458" cy="2585323"/>
          </a:xfrm>
          <a:prstGeom prst="rect">
            <a:avLst/>
          </a:prstGeom>
          <a:noFill/>
        </p:spPr>
        <p:txBody>
          <a:bodyPr wrap="square" rtlCol="0">
            <a:spAutoFit/>
          </a:bodyPr>
          <a:lstStyle/>
          <a:p>
            <a:pPr marL="342900" indent="-342900">
              <a:buAutoNum type="arabicPeriod"/>
            </a:pPr>
            <a:r>
              <a:rPr lang="en-US" dirty="0" err="1" smtClean="0"/>
              <a:t>Zipkin</a:t>
            </a:r>
            <a:r>
              <a:rPr lang="en-US" dirty="0" smtClean="0"/>
              <a:t> distributed tracing- are used to trace requests </a:t>
            </a:r>
          </a:p>
          <a:p>
            <a:pPr marL="285750" indent="-285750">
              <a:buFontTx/>
              <a:buChar char="-"/>
            </a:pPr>
            <a:r>
              <a:rPr lang="en-US" dirty="0" smtClean="0"/>
              <a:t>We are using spring cloud south to assign id to the request among the multiple component and we are using </a:t>
            </a:r>
            <a:r>
              <a:rPr lang="en-US" dirty="0" err="1"/>
              <a:t>Zipkin</a:t>
            </a:r>
            <a:r>
              <a:rPr lang="en-US" dirty="0"/>
              <a:t> distributed </a:t>
            </a:r>
            <a:r>
              <a:rPr lang="en-US" dirty="0" smtClean="0"/>
              <a:t>tracing server to trace the </a:t>
            </a:r>
            <a:r>
              <a:rPr lang="en-US" dirty="0"/>
              <a:t>request among the multiple </a:t>
            </a:r>
            <a:r>
              <a:rPr lang="en-US" dirty="0" smtClean="0"/>
              <a:t>component.</a:t>
            </a:r>
          </a:p>
          <a:p>
            <a:r>
              <a:rPr lang="en-US" dirty="0" smtClean="0"/>
              <a:t>2. Netflix API gateway- The multiple </a:t>
            </a:r>
            <a:r>
              <a:rPr lang="en-US" dirty="0" err="1" smtClean="0"/>
              <a:t>microservices</a:t>
            </a:r>
            <a:r>
              <a:rPr lang="en-US" dirty="0" smtClean="0"/>
              <a:t> can have common features like login, security, analytics.  </a:t>
            </a:r>
          </a:p>
          <a:p>
            <a:r>
              <a:rPr lang="en-US" dirty="0" smtClean="0"/>
              <a:t>- We not need to ad this common features in all services.</a:t>
            </a:r>
          </a:p>
          <a:p>
            <a:r>
              <a:rPr lang="en-US" dirty="0" smtClean="0"/>
              <a:t> - </a:t>
            </a:r>
            <a:r>
              <a:rPr lang="en-US" dirty="0"/>
              <a:t>Netflix API </a:t>
            </a:r>
            <a:r>
              <a:rPr lang="en-US" dirty="0" smtClean="0"/>
              <a:t>gateway provides great feature to avoid this challenges </a:t>
            </a:r>
          </a:p>
          <a:p>
            <a:r>
              <a:rPr lang="en-US" dirty="0" smtClean="0"/>
              <a:t>- We can use Netflix </a:t>
            </a:r>
            <a:r>
              <a:rPr lang="en-US" dirty="0" err="1" smtClean="0"/>
              <a:t>zool</a:t>
            </a:r>
            <a:r>
              <a:rPr lang="en-US" dirty="0" smtClean="0"/>
              <a:t> </a:t>
            </a:r>
            <a:r>
              <a:rPr lang="en-US" dirty="0" err="1" smtClean="0"/>
              <a:t>api</a:t>
            </a:r>
            <a:r>
              <a:rPr lang="en-US" dirty="0" smtClean="0"/>
              <a:t> </a:t>
            </a:r>
            <a:r>
              <a:rPr lang="en-US" dirty="0" err="1" smtClean="0"/>
              <a:t>getway</a:t>
            </a:r>
            <a:r>
              <a:rPr lang="en-US" dirty="0" smtClean="0"/>
              <a:t> for this</a:t>
            </a:r>
            <a:endParaRPr lang="en-US" dirty="0"/>
          </a:p>
        </p:txBody>
      </p:sp>
      <p:sp>
        <p:nvSpPr>
          <p:cNvPr id="5" name="TextBox 4"/>
          <p:cNvSpPr txBox="1"/>
          <p:nvPr/>
        </p:nvSpPr>
        <p:spPr>
          <a:xfrm>
            <a:off x="638978" y="3999123"/>
            <a:ext cx="2324559" cy="369332"/>
          </a:xfrm>
          <a:prstGeom prst="rect">
            <a:avLst/>
          </a:prstGeom>
          <a:noFill/>
        </p:spPr>
        <p:txBody>
          <a:bodyPr wrap="square" rtlCol="0">
            <a:spAutoFit/>
          </a:bodyPr>
          <a:lstStyle/>
          <a:p>
            <a:pPr marL="342900" indent="-342900">
              <a:buAutoNum type="arabicPeriod" startAt="4"/>
            </a:pPr>
            <a:r>
              <a:rPr lang="en-US" dirty="0" smtClean="0"/>
              <a:t>Fault tolerance </a:t>
            </a:r>
          </a:p>
        </p:txBody>
      </p:sp>
      <p:pic>
        <p:nvPicPr>
          <p:cNvPr id="6" name="Picture 5"/>
          <p:cNvPicPr>
            <a:picLocks noChangeAspect="1"/>
          </p:cNvPicPr>
          <p:nvPr/>
        </p:nvPicPr>
        <p:blipFill>
          <a:blip r:embed="rId3"/>
          <a:stretch>
            <a:fillRect/>
          </a:stretch>
        </p:blipFill>
        <p:spPr>
          <a:xfrm>
            <a:off x="532024" y="4467606"/>
            <a:ext cx="2538466" cy="633203"/>
          </a:xfrm>
          <a:prstGeom prst="rect">
            <a:avLst/>
          </a:prstGeom>
        </p:spPr>
      </p:pic>
      <p:sp>
        <p:nvSpPr>
          <p:cNvPr id="7" name="TextBox 6"/>
          <p:cNvSpPr txBox="1"/>
          <p:nvPr/>
        </p:nvSpPr>
        <p:spPr>
          <a:xfrm>
            <a:off x="4693186" y="3888954"/>
            <a:ext cx="6709272" cy="646331"/>
          </a:xfrm>
          <a:prstGeom prst="rect">
            <a:avLst/>
          </a:prstGeom>
          <a:noFill/>
        </p:spPr>
        <p:txBody>
          <a:bodyPr wrap="square" rtlCol="0">
            <a:spAutoFit/>
          </a:bodyPr>
          <a:lstStyle/>
          <a:p>
            <a:r>
              <a:rPr lang="en-US" dirty="0" err="1" smtClean="0"/>
              <a:t>Hystrix</a:t>
            </a:r>
            <a:r>
              <a:rPr lang="en-US" dirty="0" smtClean="0"/>
              <a:t>- If one of the service has been down </a:t>
            </a:r>
            <a:r>
              <a:rPr lang="en-US" dirty="0" err="1" smtClean="0"/>
              <a:t>hystrix</a:t>
            </a:r>
            <a:r>
              <a:rPr lang="en-US" dirty="0" smtClean="0"/>
              <a:t> provide default response </a:t>
            </a:r>
            <a:endParaRPr lang="en-US" dirty="0"/>
          </a:p>
        </p:txBody>
      </p:sp>
    </p:spTree>
    <p:extLst>
      <p:ext uri="{BB962C8B-B14F-4D97-AF65-F5344CB8AC3E}">
        <p14:creationId xmlns:p14="http://schemas.microsoft.com/office/powerpoint/2010/main" val="1887821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6077" y="209320"/>
            <a:ext cx="4770304" cy="374574"/>
          </a:xfrm>
          <a:prstGeom prst="rect">
            <a:avLst/>
          </a:prstGeom>
          <a:noFill/>
        </p:spPr>
        <p:txBody>
          <a:bodyPr wrap="square" rtlCol="0">
            <a:spAutoFit/>
          </a:bodyPr>
          <a:lstStyle/>
          <a:p>
            <a:r>
              <a:rPr lang="en-US" dirty="0" smtClean="0"/>
              <a:t>Advantages of </a:t>
            </a:r>
            <a:r>
              <a:rPr lang="en-US" dirty="0" err="1" smtClean="0"/>
              <a:t>microservices</a:t>
            </a:r>
            <a:r>
              <a:rPr lang="en-US" dirty="0" smtClean="0"/>
              <a:t> architecture </a:t>
            </a:r>
            <a:endParaRPr lang="en-US" dirty="0"/>
          </a:p>
        </p:txBody>
      </p:sp>
      <p:sp>
        <p:nvSpPr>
          <p:cNvPr id="3" name="TextBox 2"/>
          <p:cNvSpPr txBox="1"/>
          <p:nvPr/>
        </p:nvSpPr>
        <p:spPr>
          <a:xfrm>
            <a:off x="572877" y="1002535"/>
            <a:ext cx="11116019" cy="1200329"/>
          </a:xfrm>
          <a:prstGeom prst="rect">
            <a:avLst/>
          </a:prstGeom>
          <a:noFill/>
        </p:spPr>
        <p:txBody>
          <a:bodyPr wrap="square" rtlCol="0">
            <a:spAutoFit/>
          </a:bodyPr>
          <a:lstStyle/>
          <a:p>
            <a:pPr marL="342900" indent="-342900">
              <a:buAutoNum type="arabicPeriod"/>
            </a:pPr>
            <a:r>
              <a:rPr lang="en-US" dirty="0" smtClean="0"/>
              <a:t>We can easily adopt the changes </a:t>
            </a:r>
          </a:p>
          <a:p>
            <a:pPr marL="342900" indent="-342900">
              <a:buAutoNum type="arabicPeriod"/>
            </a:pPr>
            <a:r>
              <a:rPr lang="en-US" dirty="0" smtClean="0"/>
              <a:t>We can develop each </a:t>
            </a:r>
            <a:r>
              <a:rPr lang="en-US" dirty="0" err="1" smtClean="0"/>
              <a:t>microservice</a:t>
            </a:r>
            <a:r>
              <a:rPr lang="en-US" dirty="0" smtClean="0"/>
              <a:t> in different development language </a:t>
            </a:r>
          </a:p>
          <a:p>
            <a:pPr marL="342900" indent="-342900">
              <a:buAutoNum type="arabicPeriod"/>
            </a:pPr>
            <a:r>
              <a:rPr lang="en-US" dirty="0" smtClean="0"/>
              <a:t>Dynamic Scaling- The load on application would not be same throughout the time. It could be increase and decrease. We can scale up and scale down depend on load on the application</a:t>
            </a:r>
          </a:p>
        </p:txBody>
      </p:sp>
    </p:spTree>
    <p:extLst>
      <p:ext uri="{BB962C8B-B14F-4D97-AF65-F5344CB8AC3E}">
        <p14:creationId xmlns:p14="http://schemas.microsoft.com/office/powerpoint/2010/main" val="1494956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968" y="-229174"/>
            <a:ext cx="9798992" cy="6200316"/>
          </a:xfrm>
          <a:prstGeom prst="rect">
            <a:avLst/>
          </a:prstGeom>
        </p:spPr>
      </p:pic>
    </p:spTree>
    <p:extLst>
      <p:ext uri="{BB962C8B-B14F-4D97-AF65-F5344CB8AC3E}">
        <p14:creationId xmlns:p14="http://schemas.microsoft.com/office/powerpoint/2010/main" val="1435459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2858" y="220337"/>
            <a:ext cx="5783856" cy="369332"/>
          </a:xfrm>
          <a:prstGeom prst="rect">
            <a:avLst/>
          </a:prstGeom>
          <a:noFill/>
        </p:spPr>
        <p:txBody>
          <a:bodyPr wrap="square" rtlCol="0">
            <a:spAutoFit/>
          </a:bodyPr>
          <a:lstStyle/>
          <a:p>
            <a:r>
              <a:rPr lang="en-US" dirty="0"/>
              <a:t> Intro to </a:t>
            </a:r>
            <a:r>
              <a:rPr lang="en-US" dirty="0" smtClean="0"/>
              <a:t>Limits </a:t>
            </a:r>
            <a:r>
              <a:rPr lang="en-US" dirty="0" err="1" smtClean="0"/>
              <a:t>Microservice</a:t>
            </a:r>
            <a:r>
              <a:rPr lang="en-US" dirty="0" smtClean="0"/>
              <a:t> </a:t>
            </a:r>
            <a:r>
              <a:rPr lang="en-US" dirty="0"/>
              <a:t>and Spring Cloud </a:t>
            </a:r>
            <a:r>
              <a:rPr lang="en-US" dirty="0" err="1"/>
              <a:t>Config</a:t>
            </a:r>
            <a:r>
              <a:rPr lang="en-US" dirty="0"/>
              <a:t> </a:t>
            </a:r>
            <a:r>
              <a:rPr lang="en-US" dirty="0" smtClean="0"/>
              <a:t>Server</a:t>
            </a:r>
            <a:endParaRPr lang="en-US" dirty="0"/>
          </a:p>
        </p:txBody>
      </p:sp>
      <p:sp>
        <p:nvSpPr>
          <p:cNvPr id="3" name="TextBox 2"/>
          <p:cNvSpPr txBox="1"/>
          <p:nvPr/>
        </p:nvSpPr>
        <p:spPr>
          <a:xfrm>
            <a:off x="539827" y="837282"/>
            <a:ext cx="11567711" cy="5632311"/>
          </a:xfrm>
          <a:prstGeom prst="rect">
            <a:avLst/>
          </a:prstGeom>
          <a:noFill/>
        </p:spPr>
        <p:txBody>
          <a:bodyPr wrap="square" rtlCol="0">
            <a:spAutoFit/>
          </a:bodyPr>
          <a:lstStyle/>
          <a:p>
            <a:r>
              <a:rPr lang="en-US" dirty="0" smtClean="0"/>
              <a:t>I </a:t>
            </a:r>
            <a:r>
              <a:rPr lang="en-US" dirty="0"/>
              <a:t>would not be surprised of hearing that enterprises with more than 100 200 micro </a:t>
            </a:r>
            <a:r>
              <a:rPr lang="en-US" dirty="0" smtClean="0"/>
              <a:t>services. So </a:t>
            </a:r>
            <a:r>
              <a:rPr lang="en-US" dirty="0"/>
              <a:t>each of these micro services have their own configuration.</a:t>
            </a:r>
          </a:p>
          <a:p>
            <a:r>
              <a:rPr lang="en-US" dirty="0"/>
              <a:t>This configuration might be things like database configuration or any external service configuration </a:t>
            </a:r>
            <a:r>
              <a:rPr lang="en-US" dirty="0" smtClean="0"/>
              <a:t>or the </a:t>
            </a:r>
            <a:r>
              <a:rPr lang="en-US" dirty="0"/>
              <a:t>typical business logic configuration as well.</a:t>
            </a:r>
          </a:p>
          <a:p>
            <a:r>
              <a:rPr lang="en-US" dirty="0"/>
              <a:t>There are a huge variety of things that would need to be configured for each </a:t>
            </a:r>
            <a:r>
              <a:rPr lang="en-US" dirty="0" err="1"/>
              <a:t>microService</a:t>
            </a:r>
            <a:r>
              <a:rPr lang="en-US" dirty="0"/>
              <a:t> the thing </a:t>
            </a:r>
            <a:r>
              <a:rPr lang="en-US" dirty="0" smtClean="0"/>
              <a:t>is there </a:t>
            </a:r>
            <a:r>
              <a:rPr lang="en-US" dirty="0"/>
              <a:t>are multiple environment for each of these micro services for example the currency </a:t>
            </a:r>
            <a:r>
              <a:rPr lang="en-US" dirty="0" smtClean="0"/>
              <a:t>conversion service </a:t>
            </a:r>
            <a:r>
              <a:rPr lang="en-US" dirty="0"/>
              <a:t>might be having Two QA environments and one each of all others the currency exchange service</a:t>
            </a:r>
          </a:p>
          <a:p>
            <a:r>
              <a:rPr lang="en-US" dirty="0"/>
              <a:t>might have a lot of load on it and it has four </a:t>
            </a:r>
            <a:r>
              <a:rPr lang="en-US" dirty="0" smtClean="0"/>
              <a:t>production. </a:t>
            </a:r>
            <a:r>
              <a:rPr lang="en-US" dirty="0" err="1" smtClean="0"/>
              <a:t>environments.And</a:t>
            </a:r>
            <a:r>
              <a:rPr lang="en-US" dirty="0" smtClean="0"/>
              <a:t> </a:t>
            </a:r>
            <a:r>
              <a:rPr lang="en-US" dirty="0"/>
              <a:t>two QA </a:t>
            </a:r>
            <a:r>
              <a:rPr lang="en-US" dirty="0" err="1" smtClean="0"/>
              <a:t>environments.And</a:t>
            </a:r>
            <a:r>
              <a:rPr lang="en-US" dirty="0" smtClean="0"/>
              <a:t> </a:t>
            </a:r>
            <a:r>
              <a:rPr lang="en-US" dirty="0"/>
              <a:t>so what we are talking about is the fact that there are multiple </a:t>
            </a:r>
            <a:r>
              <a:rPr lang="en-US" dirty="0" err="1"/>
              <a:t>microServices</a:t>
            </a:r>
            <a:r>
              <a:rPr lang="en-US" dirty="0"/>
              <a:t> sometimes hundreds of them </a:t>
            </a:r>
            <a:r>
              <a:rPr lang="en-US" dirty="0" smtClean="0"/>
              <a:t>and for </a:t>
            </a:r>
            <a:r>
              <a:rPr lang="en-US" dirty="0"/>
              <a:t>each of these </a:t>
            </a:r>
            <a:r>
              <a:rPr lang="en-US" dirty="0" err="1"/>
              <a:t>microServices</a:t>
            </a:r>
            <a:r>
              <a:rPr lang="en-US" dirty="0"/>
              <a:t> there are multiple </a:t>
            </a:r>
            <a:r>
              <a:rPr lang="en-US" dirty="0" smtClean="0"/>
              <a:t>environments. And </a:t>
            </a:r>
            <a:r>
              <a:rPr lang="en-US" dirty="0"/>
              <a:t>some of these </a:t>
            </a:r>
            <a:r>
              <a:rPr lang="en-US" dirty="0" err="1"/>
              <a:t>environement</a:t>
            </a:r>
            <a:r>
              <a:rPr lang="en-US" dirty="0"/>
              <a:t> might have multiple instances of the same </a:t>
            </a:r>
            <a:r>
              <a:rPr lang="en-US" dirty="0" err="1" smtClean="0"/>
              <a:t>Microservice</a:t>
            </a:r>
            <a:r>
              <a:rPr lang="en-US" dirty="0" smtClean="0"/>
              <a:t>. So </a:t>
            </a:r>
            <a:r>
              <a:rPr lang="en-US" dirty="0"/>
              <a:t>we are talking about managing configuration of a lot of different instances of different micro </a:t>
            </a:r>
            <a:r>
              <a:rPr lang="en-US" dirty="0" smtClean="0"/>
              <a:t>services managing </a:t>
            </a:r>
            <a:r>
              <a:rPr lang="en-US" dirty="0"/>
              <a:t>the configuration individually for each application each environment is a very </a:t>
            </a:r>
            <a:r>
              <a:rPr lang="en-US" dirty="0" err="1"/>
              <a:t>very</a:t>
            </a:r>
            <a:r>
              <a:rPr lang="en-US" dirty="0"/>
              <a:t> </a:t>
            </a:r>
            <a:r>
              <a:rPr lang="en-US" dirty="0" smtClean="0"/>
              <a:t>difficult thing. And </a:t>
            </a:r>
            <a:r>
              <a:rPr lang="en-US" dirty="0"/>
              <a:t>that's where centralized configuration comes into picture spring </a:t>
            </a:r>
            <a:r>
              <a:rPr lang="en-US" dirty="0" smtClean="0"/>
              <a:t>cloud </a:t>
            </a:r>
            <a:r>
              <a:rPr lang="en-US" dirty="0" err="1" smtClean="0"/>
              <a:t>config</a:t>
            </a:r>
            <a:r>
              <a:rPr lang="en-US" dirty="0" smtClean="0"/>
              <a:t> </a:t>
            </a:r>
            <a:r>
              <a:rPr lang="en-US" dirty="0"/>
              <a:t>server says </a:t>
            </a:r>
            <a:r>
              <a:rPr lang="en-US" dirty="0" smtClean="0"/>
              <a:t>OK. You </a:t>
            </a:r>
            <a:r>
              <a:rPr lang="en-US" dirty="0"/>
              <a:t>put all the configuration for you applications in a </a:t>
            </a:r>
            <a:r>
              <a:rPr lang="en-US" dirty="0" err="1"/>
              <a:t>git</a:t>
            </a:r>
            <a:r>
              <a:rPr lang="en-US" dirty="0"/>
              <a:t> </a:t>
            </a:r>
            <a:r>
              <a:rPr lang="en-US" dirty="0" smtClean="0"/>
              <a:t>repository. And </a:t>
            </a:r>
            <a:r>
              <a:rPr lang="en-US" dirty="0"/>
              <a:t>I would take care of managing the configuration and providing it to the specific </a:t>
            </a:r>
            <a:r>
              <a:rPr lang="en-US" dirty="0" err="1"/>
              <a:t>microService</a:t>
            </a:r>
            <a:r>
              <a:rPr lang="en-US" dirty="0"/>
              <a:t> </a:t>
            </a:r>
            <a:r>
              <a:rPr lang="en-US" dirty="0" smtClean="0"/>
              <a:t>if limits </a:t>
            </a:r>
            <a:r>
              <a:rPr lang="en-US" dirty="0"/>
              <a:t>services </a:t>
            </a:r>
            <a:r>
              <a:rPr lang="en-US" dirty="0" smtClean="0"/>
              <a:t>says. OK </a:t>
            </a:r>
            <a:r>
              <a:rPr lang="en-US" dirty="0"/>
              <a:t>I would want the </a:t>
            </a:r>
            <a:r>
              <a:rPr lang="en-US" dirty="0" smtClean="0"/>
              <a:t>configuration </a:t>
            </a:r>
            <a:r>
              <a:rPr lang="en-US" dirty="0"/>
              <a:t>for </a:t>
            </a:r>
            <a:r>
              <a:rPr lang="en-US" dirty="0" err="1"/>
              <a:t>dev</a:t>
            </a:r>
            <a:r>
              <a:rPr lang="en-US" dirty="0"/>
              <a:t> environment for limits </a:t>
            </a:r>
            <a:r>
              <a:rPr lang="en-US" dirty="0" smtClean="0"/>
              <a:t>service. The </a:t>
            </a:r>
            <a:r>
              <a:rPr lang="en-US" dirty="0"/>
              <a:t>spring cloud conflict server would be able to provide it to it if currency calculation </a:t>
            </a:r>
            <a:r>
              <a:rPr lang="en-US" dirty="0" smtClean="0"/>
              <a:t>services. OK </a:t>
            </a:r>
            <a:r>
              <a:rPr lang="en-US" dirty="0"/>
              <a:t>I would do want the </a:t>
            </a:r>
            <a:r>
              <a:rPr lang="en-US" dirty="0" smtClean="0"/>
              <a:t>configuration </a:t>
            </a:r>
            <a:r>
              <a:rPr lang="en-US" dirty="0"/>
              <a:t>for the third instance of the production environment spring cloud </a:t>
            </a:r>
            <a:r>
              <a:rPr lang="en-US" dirty="0" err="1" smtClean="0"/>
              <a:t>config</a:t>
            </a:r>
            <a:r>
              <a:rPr lang="en-US" dirty="0" smtClean="0"/>
              <a:t> server </a:t>
            </a:r>
            <a:r>
              <a:rPr lang="en-US" dirty="0"/>
              <a:t>would be able to provide a spring cloud </a:t>
            </a:r>
            <a:r>
              <a:rPr lang="en-US" dirty="0" err="1" smtClean="0"/>
              <a:t>config</a:t>
            </a:r>
            <a:r>
              <a:rPr lang="en-US" dirty="0" smtClean="0"/>
              <a:t>. server </a:t>
            </a:r>
            <a:r>
              <a:rPr lang="en-US" dirty="0"/>
              <a:t>would act as the centralized.</a:t>
            </a:r>
          </a:p>
          <a:p>
            <a:r>
              <a:rPr lang="en-US" dirty="0" err="1"/>
              <a:t>Microservice</a:t>
            </a:r>
            <a:r>
              <a:rPr lang="en-US" dirty="0"/>
              <a:t> configuration application all that you would need to do is to put all the </a:t>
            </a:r>
            <a:r>
              <a:rPr lang="en-US" dirty="0" smtClean="0"/>
              <a:t>configuration for </a:t>
            </a:r>
            <a:r>
              <a:rPr lang="en-US" dirty="0"/>
              <a:t>these applications for different environment in a </a:t>
            </a:r>
            <a:r>
              <a:rPr lang="en-US" dirty="0" err="1"/>
              <a:t>git</a:t>
            </a:r>
            <a:r>
              <a:rPr lang="en-US" dirty="0"/>
              <a:t> repository and you can connect the </a:t>
            </a:r>
            <a:r>
              <a:rPr lang="en-US" dirty="0" smtClean="0"/>
              <a:t>spring </a:t>
            </a:r>
            <a:endParaRPr lang="en-US" dirty="0"/>
          </a:p>
        </p:txBody>
      </p:sp>
    </p:spTree>
    <p:extLst>
      <p:ext uri="{BB962C8B-B14F-4D97-AF65-F5344CB8AC3E}">
        <p14:creationId xmlns:p14="http://schemas.microsoft.com/office/powerpoint/2010/main" val="2444672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6812"/>
            <a:ext cx="5867400" cy="3181350"/>
          </a:xfrm>
          <a:prstGeom prst="rect">
            <a:avLst/>
          </a:prstGeom>
        </p:spPr>
      </p:pic>
    </p:spTree>
    <p:extLst>
      <p:ext uri="{BB962C8B-B14F-4D97-AF65-F5344CB8AC3E}">
        <p14:creationId xmlns:p14="http://schemas.microsoft.com/office/powerpoint/2010/main" val="2359610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4619625" cy="1009650"/>
          </a:xfrm>
          <a:prstGeom prst="rect">
            <a:avLst/>
          </a:prstGeom>
        </p:spPr>
      </p:pic>
      <p:cxnSp>
        <p:nvCxnSpPr>
          <p:cNvPr id="4" name="Straight Connector 3"/>
          <p:cNvCxnSpPr/>
          <p:nvPr/>
        </p:nvCxnSpPr>
        <p:spPr>
          <a:xfrm flipH="1">
            <a:off x="6477918" y="0"/>
            <a:ext cx="110169"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62708" y="1112704"/>
            <a:ext cx="5739788" cy="369332"/>
          </a:xfrm>
          <a:prstGeom prst="rect">
            <a:avLst/>
          </a:prstGeom>
          <a:noFill/>
        </p:spPr>
        <p:txBody>
          <a:bodyPr wrap="square" rtlCol="0">
            <a:spAutoFit/>
          </a:bodyPr>
          <a:lstStyle/>
          <a:p>
            <a:r>
              <a:rPr lang="en-US" dirty="0" smtClean="0"/>
              <a:t>Using service definition we can mention some information</a:t>
            </a:r>
            <a:endParaRPr lang="en-US" dirty="0"/>
          </a:p>
        </p:txBody>
      </p:sp>
      <p:pic>
        <p:nvPicPr>
          <p:cNvPr id="6" name="Picture 5"/>
          <p:cNvPicPr>
            <a:picLocks noChangeAspect="1"/>
          </p:cNvPicPr>
          <p:nvPr/>
        </p:nvPicPr>
        <p:blipFill>
          <a:blip r:embed="rId3"/>
          <a:stretch>
            <a:fillRect/>
          </a:stretch>
        </p:blipFill>
        <p:spPr>
          <a:xfrm>
            <a:off x="414796" y="1771650"/>
            <a:ext cx="3430091" cy="2214604"/>
          </a:xfrm>
          <a:prstGeom prst="rect">
            <a:avLst/>
          </a:prstGeom>
        </p:spPr>
      </p:pic>
      <p:pic>
        <p:nvPicPr>
          <p:cNvPr id="7" name="Picture 6"/>
          <p:cNvPicPr>
            <a:picLocks noChangeAspect="1"/>
          </p:cNvPicPr>
          <p:nvPr/>
        </p:nvPicPr>
        <p:blipFill>
          <a:blip r:embed="rId4"/>
          <a:stretch>
            <a:fillRect/>
          </a:stretch>
        </p:blipFill>
        <p:spPr>
          <a:xfrm>
            <a:off x="6822793" y="754693"/>
            <a:ext cx="4025467" cy="1454686"/>
          </a:xfrm>
          <a:prstGeom prst="rect">
            <a:avLst/>
          </a:prstGeom>
        </p:spPr>
      </p:pic>
      <p:pic>
        <p:nvPicPr>
          <p:cNvPr id="8" name="Picture 7"/>
          <p:cNvPicPr>
            <a:picLocks noChangeAspect="1"/>
          </p:cNvPicPr>
          <p:nvPr/>
        </p:nvPicPr>
        <p:blipFill>
          <a:blip r:embed="rId5"/>
          <a:stretch>
            <a:fillRect/>
          </a:stretch>
        </p:blipFill>
        <p:spPr>
          <a:xfrm>
            <a:off x="6681128" y="2769059"/>
            <a:ext cx="5045152" cy="1762147"/>
          </a:xfrm>
          <a:prstGeom prst="rect">
            <a:avLst/>
          </a:prstGeom>
        </p:spPr>
      </p:pic>
      <p:pic>
        <p:nvPicPr>
          <p:cNvPr id="9" name="Picture 8"/>
          <p:cNvPicPr>
            <a:picLocks noChangeAspect="1"/>
          </p:cNvPicPr>
          <p:nvPr/>
        </p:nvPicPr>
        <p:blipFill>
          <a:blip r:embed="rId6"/>
          <a:stretch>
            <a:fillRect/>
          </a:stretch>
        </p:blipFill>
        <p:spPr>
          <a:xfrm>
            <a:off x="6681128" y="4631177"/>
            <a:ext cx="4881103" cy="1600242"/>
          </a:xfrm>
          <a:prstGeom prst="rect">
            <a:avLst/>
          </a:prstGeom>
        </p:spPr>
      </p:pic>
    </p:spTree>
    <p:extLst>
      <p:ext uri="{BB962C8B-B14F-4D97-AF65-F5344CB8AC3E}">
        <p14:creationId xmlns:p14="http://schemas.microsoft.com/office/powerpoint/2010/main" val="28851726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1331" y="165253"/>
            <a:ext cx="2236424" cy="369332"/>
          </a:xfrm>
          <a:prstGeom prst="rect">
            <a:avLst/>
          </a:prstGeom>
          <a:noFill/>
        </p:spPr>
        <p:txBody>
          <a:bodyPr wrap="square" rtlCol="0">
            <a:spAutoFit/>
          </a:bodyPr>
          <a:lstStyle/>
          <a:p>
            <a:r>
              <a:rPr lang="en-US" dirty="0" smtClean="0"/>
              <a:t>Create </a:t>
            </a:r>
            <a:r>
              <a:rPr lang="en-US" dirty="0" err="1" smtClean="0"/>
              <a:t>git</a:t>
            </a:r>
            <a:r>
              <a:rPr lang="en-US" dirty="0" smtClean="0"/>
              <a:t> repository</a:t>
            </a:r>
            <a:endParaRPr lang="en-US" dirty="0"/>
          </a:p>
        </p:txBody>
      </p:sp>
      <p:sp>
        <p:nvSpPr>
          <p:cNvPr id="3" name="TextBox 2"/>
          <p:cNvSpPr txBox="1"/>
          <p:nvPr/>
        </p:nvSpPr>
        <p:spPr>
          <a:xfrm>
            <a:off x="429658" y="738130"/>
            <a:ext cx="10928732" cy="3693319"/>
          </a:xfrm>
          <a:prstGeom prst="rect">
            <a:avLst/>
          </a:prstGeom>
          <a:noFill/>
        </p:spPr>
        <p:txBody>
          <a:bodyPr wrap="square" rtlCol="0">
            <a:spAutoFit/>
          </a:bodyPr>
          <a:lstStyle/>
          <a:p>
            <a:r>
              <a:rPr lang="en-US" dirty="0" smtClean="0"/>
              <a:t>We are using </a:t>
            </a:r>
            <a:r>
              <a:rPr lang="en-US" dirty="0" err="1" smtClean="0"/>
              <a:t>git</a:t>
            </a:r>
            <a:r>
              <a:rPr lang="en-US" dirty="0" smtClean="0"/>
              <a:t> repository to store configuration file for all </a:t>
            </a:r>
            <a:r>
              <a:rPr lang="en-US" dirty="0" err="1" smtClean="0"/>
              <a:t>microservices</a:t>
            </a:r>
            <a:r>
              <a:rPr lang="en-US" dirty="0" smtClean="0"/>
              <a:t> we are creating for our application</a:t>
            </a:r>
          </a:p>
          <a:p>
            <a:endParaRPr lang="en-US" dirty="0"/>
          </a:p>
          <a:p>
            <a:r>
              <a:rPr lang="en-US" dirty="0" smtClean="0"/>
              <a:t>Steps to connect Spring </a:t>
            </a:r>
            <a:r>
              <a:rPr lang="en-US" dirty="0"/>
              <a:t>Cloud </a:t>
            </a:r>
            <a:r>
              <a:rPr lang="en-US" dirty="0" err="1" smtClean="0"/>
              <a:t>ConfigServer</a:t>
            </a:r>
            <a:r>
              <a:rPr lang="en-US" dirty="0" smtClean="0"/>
              <a:t> </a:t>
            </a:r>
            <a:r>
              <a:rPr lang="en-US" dirty="0"/>
              <a:t>to Local </a:t>
            </a:r>
            <a:r>
              <a:rPr lang="en-US" dirty="0" err="1"/>
              <a:t>Git</a:t>
            </a:r>
            <a:r>
              <a:rPr lang="en-US" dirty="0"/>
              <a:t> </a:t>
            </a:r>
            <a:r>
              <a:rPr lang="en-US" dirty="0" smtClean="0"/>
              <a:t>Repository</a:t>
            </a:r>
          </a:p>
          <a:p>
            <a:endParaRPr lang="en-US" dirty="0"/>
          </a:p>
          <a:p>
            <a:r>
              <a:rPr lang="en-US" dirty="0" smtClean="0"/>
              <a:t>1. Create folder on local machine</a:t>
            </a:r>
          </a:p>
          <a:p>
            <a:r>
              <a:rPr lang="en-US" dirty="0" err="1" smtClean="0"/>
              <a:t>Mkdir</a:t>
            </a:r>
            <a:r>
              <a:rPr lang="en-US" dirty="0" smtClean="0"/>
              <a:t> </a:t>
            </a:r>
            <a:r>
              <a:rPr lang="en-US" dirty="0" err="1" smtClean="0"/>
              <a:t>git</a:t>
            </a:r>
            <a:r>
              <a:rPr lang="en-US" dirty="0" smtClean="0"/>
              <a:t>-</a:t>
            </a:r>
            <a:r>
              <a:rPr lang="en-US" dirty="0" err="1" smtClean="0"/>
              <a:t>localconfig</a:t>
            </a:r>
            <a:r>
              <a:rPr lang="en-US" dirty="0" smtClean="0"/>
              <a:t>-repo</a:t>
            </a:r>
          </a:p>
          <a:p>
            <a:endParaRPr lang="en-US" dirty="0"/>
          </a:p>
          <a:p>
            <a:r>
              <a:rPr lang="en-US" dirty="0" smtClean="0"/>
              <a:t>2. Fire command to initialize </a:t>
            </a:r>
            <a:r>
              <a:rPr lang="en-US" dirty="0" err="1" smtClean="0"/>
              <a:t>git</a:t>
            </a:r>
            <a:r>
              <a:rPr lang="en-US" dirty="0" smtClean="0"/>
              <a:t> in this folder</a:t>
            </a:r>
          </a:p>
          <a:p>
            <a:r>
              <a:rPr lang="en-US" dirty="0" smtClean="0"/>
              <a:t>Switch to the created folder on command </a:t>
            </a:r>
            <a:r>
              <a:rPr lang="en-US" dirty="0" err="1" smtClean="0"/>
              <a:t>promt</a:t>
            </a:r>
            <a:r>
              <a:rPr lang="en-US" dirty="0" smtClean="0"/>
              <a:t> (cd </a:t>
            </a:r>
            <a:r>
              <a:rPr lang="en-US" dirty="0" err="1" smtClean="0"/>
              <a:t>git</a:t>
            </a:r>
            <a:r>
              <a:rPr lang="en-US" dirty="0" smtClean="0"/>
              <a:t>-</a:t>
            </a:r>
            <a:r>
              <a:rPr lang="en-US" dirty="0" err="1" smtClean="0"/>
              <a:t>localconfig</a:t>
            </a:r>
            <a:r>
              <a:rPr lang="en-US" dirty="0" smtClean="0"/>
              <a:t>-repo ) and type </a:t>
            </a:r>
            <a:r>
              <a:rPr lang="en-US" dirty="0" err="1" smtClean="0">
                <a:solidFill>
                  <a:schemeClr val="accent1"/>
                </a:solidFill>
              </a:rPr>
              <a:t>git</a:t>
            </a:r>
            <a:r>
              <a:rPr lang="en-US" dirty="0" smtClean="0">
                <a:solidFill>
                  <a:schemeClr val="accent1"/>
                </a:solidFill>
              </a:rPr>
              <a:t> </a:t>
            </a:r>
            <a:r>
              <a:rPr lang="en-US" dirty="0" err="1" smtClean="0">
                <a:solidFill>
                  <a:schemeClr val="accent1"/>
                </a:solidFill>
              </a:rPr>
              <a:t>init.</a:t>
            </a:r>
            <a:r>
              <a:rPr lang="en-US" dirty="0" smtClean="0">
                <a:solidFill>
                  <a:schemeClr val="accent1"/>
                </a:solidFill>
              </a:rPr>
              <a:t> </a:t>
            </a:r>
            <a:r>
              <a:rPr lang="en-US" dirty="0"/>
              <a:t>It </a:t>
            </a:r>
            <a:r>
              <a:rPr lang="en-US" dirty="0" smtClean="0"/>
              <a:t>will create .</a:t>
            </a:r>
            <a:r>
              <a:rPr lang="en-US" dirty="0" err="1" smtClean="0"/>
              <a:t>git</a:t>
            </a:r>
            <a:r>
              <a:rPr lang="en-US" dirty="0" smtClean="0"/>
              <a:t> folder in it</a:t>
            </a:r>
          </a:p>
          <a:p>
            <a:endParaRPr lang="en-US" dirty="0"/>
          </a:p>
          <a:p>
            <a:r>
              <a:rPr lang="en-US" dirty="0" smtClean="0"/>
              <a:t>3. Go the project in eclipse  and follow the below steps Right click on project</a:t>
            </a:r>
            <a:r>
              <a:rPr lang="en-US" dirty="0" smtClean="0">
                <a:sym typeface="Wingdings" panose="05000000000000000000" pitchFamily="2" charset="2"/>
              </a:rPr>
              <a:t> build path link source link created folder here (</a:t>
            </a:r>
            <a:r>
              <a:rPr lang="en-US" dirty="0" err="1"/>
              <a:t>git</a:t>
            </a:r>
            <a:r>
              <a:rPr lang="en-US" dirty="0"/>
              <a:t>-</a:t>
            </a:r>
            <a:r>
              <a:rPr lang="en-US" dirty="0" err="1"/>
              <a:t>localconfig</a:t>
            </a:r>
            <a:r>
              <a:rPr lang="en-US" dirty="0"/>
              <a:t>-repo</a:t>
            </a:r>
            <a:r>
              <a:rPr lang="en-US" dirty="0" smtClean="0">
                <a:sym typeface="Wingdings" panose="05000000000000000000" pitchFamily="2" charset="2"/>
              </a:rPr>
              <a:t>)</a:t>
            </a:r>
            <a:endParaRPr lang="en-US" dirty="0"/>
          </a:p>
        </p:txBody>
      </p:sp>
      <p:pic>
        <p:nvPicPr>
          <p:cNvPr id="4" name="Picture 3"/>
          <p:cNvPicPr>
            <a:picLocks noChangeAspect="1"/>
          </p:cNvPicPr>
          <p:nvPr/>
        </p:nvPicPr>
        <p:blipFill>
          <a:blip r:embed="rId2"/>
          <a:stretch>
            <a:fillRect/>
          </a:stretch>
        </p:blipFill>
        <p:spPr>
          <a:xfrm>
            <a:off x="774280" y="4545547"/>
            <a:ext cx="4943475" cy="1666875"/>
          </a:xfrm>
          <a:prstGeom prst="rect">
            <a:avLst/>
          </a:prstGeom>
        </p:spPr>
      </p:pic>
    </p:spTree>
    <p:extLst>
      <p:ext uri="{BB962C8B-B14F-4D97-AF65-F5344CB8AC3E}">
        <p14:creationId xmlns:p14="http://schemas.microsoft.com/office/powerpoint/2010/main" val="335790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557" y="220337"/>
            <a:ext cx="11534660" cy="646331"/>
          </a:xfrm>
          <a:prstGeom prst="rect">
            <a:avLst/>
          </a:prstGeom>
          <a:noFill/>
        </p:spPr>
        <p:txBody>
          <a:bodyPr wrap="square" rtlCol="0">
            <a:spAutoFit/>
          </a:bodyPr>
          <a:lstStyle/>
          <a:p>
            <a:r>
              <a:rPr lang="en-US" dirty="0" smtClean="0"/>
              <a:t>4. Create one property folder in this folder </a:t>
            </a:r>
          </a:p>
          <a:p>
            <a:endParaRPr lang="en-US" dirty="0"/>
          </a:p>
        </p:txBody>
      </p:sp>
      <p:pic>
        <p:nvPicPr>
          <p:cNvPr id="3" name="Picture 2"/>
          <p:cNvPicPr>
            <a:picLocks noChangeAspect="1"/>
          </p:cNvPicPr>
          <p:nvPr/>
        </p:nvPicPr>
        <p:blipFill>
          <a:blip r:embed="rId2"/>
          <a:stretch>
            <a:fillRect/>
          </a:stretch>
        </p:blipFill>
        <p:spPr>
          <a:xfrm>
            <a:off x="363557" y="710931"/>
            <a:ext cx="3562006" cy="1867015"/>
          </a:xfrm>
          <a:prstGeom prst="rect">
            <a:avLst/>
          </a:prstGeom>
        </p:spPr>
      </p:pic>
      <p:sp>
        <p:nvSpPr>
          <p:cNvPr id="4" name="TextBox 3"/>
          <p:cNvSpPr txBox="1"/>
          <p:nvPr/>
        </p:nvSpPr>
        <p:spPr>
          <a:xfrm>
            <a:off x="473726" y="2577946"/>
            <a:ext cx="6400800" cy="4801314"/>
          </a:xfrm>
          <a:prstGeom prst="rect">
            <a:avLst/>
          </a:prstGeom>
          <a:noFill/>
        </p:spPr>
        <p:txBody>
          <a:bodyPr wrap="square" rtlCol="0">
            <a:spAutoFit/>
          </a:bodyPr>
          <a:lstStyle/>
          <a:p>
            <a:r>
              <a:rPr lang="en-US" dirty="0" smtClean="0"/>
              <a:t>This property file we are using for the configuration</a:t>
            </a:r>
          </a:p>
          <a:p>
            <a:endParaRPr lang="en-US" dirty="0"/>
          </a:p>
          <a:p>
            <a:r>
              <a:rPr lang="en-US" dirty="0" smtClean="0"/>
              <a:t>5. Add this file to local </a:t>
            </a:r>
            <a:r>
              <a:rPr lang="en-US" dirty="0" err="1" smtClean="0"/>
              <a:t>git</a:t>
            </a:r>
            <a:r>
              <a:rPr lang="en-US" dirty="0" smtClean="0"/>
              <a:t> repository</a:t>
            </a:r>
          </a:p>
          <a:p>
            <a:r>
              <a:rPr lang="en-US" dirty="0" smtClean="0"/>
              <a:t>By command </a:t>
            </a:r>
            <a:r>
              <a:rPr lang="en-US" dirty="0" err="1" smtClean="0"/>
              <a:t>git</a:t>
            </a:r>
            <a:r>
              <a:rPr lang="en-US" dirty="0" smtClean="0"/>
              <a:t> –A or </a:t>
            </a:r>
            <a:r>
              <a:rPr lang="en-US" dirty="0" err="1" smtClean="0"/>
              <a:t>git</a:t>
            </a:r>
            <a:r>
              <a:rPr lang="en-US" dirty="0"/>
              <a:t> </a:t>
            </a:r>
            <a:r>
              <a:rPr lang="en-US" dirty="0" smtClean="0"/>
              <a:t>–file name</a:t>
            </a:r>
          </a:p>
          <a:p>
            <a:endParaRPr lang="en-US" dirty="0"/>
          </a:p>
          <a:p>
            <a:r>
              <a:rPr lang="en-US" dirty="0" smtClean="0"/>
              <a:t>6. Commit the file </a:t>
            </a:r>
          </a:p>
          <a:p>
            <a:r>
              <a:rPr lang="en-US" dirty="0" err="1" smtClean="0"/>
              <a:t>Git</a:t>
            </a:r>
            <a:r>
              <a:rPr lang="en-US" dirty="0" smtClean="0"/>
              <a:t> commit –m “comments for commit”</a:t>
            </a:r>
          </a:p>
          <a:p>
            <a:endParaRPr lang="en-US" dirty="0" smtClean="0"/>
          </a:p>
          <a:p>
            <a:r>
              <a:rPr lang="en-US" dirty="0" smtClean="0"/>
              <a:t>7. Now we are connecting spring </a:t>
            </a:r>
            <a:r>
              <a:rPr lang="en-US" dirty="0" err="1" smtClean="0"/>
              <a:t>config</a:t>
            </a:r>
            <a:r>
              <a:rPr lang="en-US" dirty="0" smtClean="0"/>
              <a:t> server application</a:t>
            </a:r>
          </a:p>
          <a:p>
            <a:r>
              <a:rPr lang="en-US" dirty="0" smtClean="0"/>
              <a:t>to </a:t>
            </a:r>
            <a:r>
              <a:rPr lang="en-US" dirty="0" err="1" smtClean="0"/>
              <a:t>git</a:t>
            </a:r>
            <a:r>
              <a:rPr lang="en-US" dirty="0" smtClean="0"/>
              <a:t> repository</a:t>
            </a:r>
          </a:p>
          <a:p>
            <a:endParaRPr lang="en-US" dirty="0"/>
          </a:p>
          <a:p>
            <a:r>
              <a:rPr lang="en-US" dirty="0" smtClean="0"/>
              <a:t>Copy the location by right click on folder </a:t>
            </a:r>
            <a:r>
              <a:rPr lang="en-US" dirty="0" smtClean="0">
                <a:sym typeface="Wingdings" panose="05000000000000000000" pitchFamily="2" charset="2"/>
              </a:rPr>
              <a:t></a:t>
            </a:r>
          </a:p>
          <a:p>
            <a:r>
              <a:rPr lang="en-US" dirty="0" smtClean="0"/>
              <a:t>Set the property in </a:t>
            </a:r>
            <a:r>
              <a:rPr lang="en-US" dirty="0" err="1" smtClean="0"/>
              <a:t>application.property</a:t>
            </a:r>
            <a:r>
              <a:rPr lang="en-US" dirty="0" smtClean="0"/>
              <a:t> file as </a:t>
            </a:r>
          </a:p>
          <a:p>
            <a:r>
              <a:rPr lang="en-US" dirty="0" err="1" smtClean="0"/>
              <a:t>Spring.cloud.config.server.git.uri</a:t>
            </a:r>
            <a:r>
              <a:rPr lang="en-US" dirty="0" smtClean="0"/>
              <a:t>=file//”location of </a:t>
            </a:r>
            <a:r>
              <a:rPr lang="en-US" dirty="0" err="1" smtClean="0"/>
              <a:t>git</a:t>
            </a:r>
            <a:r>
              <a:rPr lang="en-US" dirty="0" smtClean="0"/>
              <a:t> repository” </a:t>
            </a:r>
          </a:p>
          <a:p>
            <a:endParaRPr lang="en-US" dirty="0"/>
          </a:p>
          <a:p>
            <a:r>
              <a:rPr lang="en-US" dirty="0" smtClean="0"/>
              <a:t>8 Enable below on main class in spring-</a:t>
            </a:r>
            <a:r>
              <a:rPr lang="en-US" dirty="0" err="1" smtClean="0"/>
              <a:t>config</a:t>
            </a:r>
            <a:r>
              <a:rPr lang="en-US" dirty="0" smtClean="0"/>
              <a:t>-server</a:t>
            </a:r>
            <a:endParaRPr lang="en-US" dirty="0"/>
          </a:p>
          <a:p>
            <a:endParaRPr lang="en-US" dirty="0"/>
          </a:p>
        </p:txBody>
      </p:sp>
      <p:pic>
        <p:nvPicPr>
          <p:cNvPr id="5" name="Picture 4"/>
          <p:cNvPicPr>
            <a:picLocks noChangeAspect="1"/>
          </p:cNvPicPr>
          <p:nvPr/>
        </p:nvPicPr>
        <p:blipFill>
          <a:blip r:embed="rId3"/>
          <a:stretch>
            <a:fillRect/>
          </a:stretch>
        </p:blipFill>
        <p:spPr>
          <a:xfrm>
            <a:off x="5827922" y="220338"/>
            <a:ext cx="6364077" cy="3657600"/>
          </a:xfrm>
          <a:prstGeom prst="rect">
            <a:avLst/>
          </a:prstGeom>
        </p:spPr>
      </p:pic>
      <p:pic>
        <p:nvPicPr>
          <p:cNvPr id="6" name="Picture 5"/>
          <p:cNvPicPr>
            <a:picLocks noChangeAspect="1"/>
          </p:cNvPicPr>
          <p:nvPr/>
        </p:nvPicPr>
        <p:blipFill>
          <a:blip r:embed="rId4"/>
          <a:stretch>
            <a:fillRect/>
          </a:stretch>
        </p:blipFill>
        <p:spPr>
          <a:xfrm>
            <a:off x="6651548" y="3990975"/>
            <a:ext cx="5124450" cy="2533650"/>
          </a:xfrm>
          <a:prstGeom prst="rect">
            <a:avLst/>
          </a:prstGeom>
        </p:spPr>
      </p:pic>
      <p:cxnSp>
        <p:nvCxnSpPr>
          <p:cNvPr id="8" name="Straight Arrow Connector 7"/>
          <p:cNvCxnSpPr/>
          <p:nvPr/>
        </p:nvCxnSpPr>
        <p:spPr>
          <a:xfrm flipV="1">
            <a:off x="4638101" y="5056742"/>
            <a:ext cx="2434728" cy="1801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497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6945" y="363557"/>
            <a:ext cx="10972800" cy="3139321"/>
          </a:xfrm>
          <a:prstGeom prst="rect">
            <a:avLst/>
          </a:prstGeom>
          <a:noFill/>
        </p:spPr>
        <p:txBody>
          <a:bodyPr wrap="square" rtlCol="0">
            <a:spAutoFit/>
          </a:bodyPr>
          <a:lstStyle/>
          <a:p>
            <a:r>
              <a:rPr lang="en-US" dirty="0" smtClean="0"/>
              <a:t>Now we are creating configuration file for multiple environment</a:t>
            </a:r>
          </a:p>
          <a:p>
            <a:endParaRPr lang="en-US" dirty="0"/>
          </a:p>
          <a:p>
            <a:pPr marL="342900" indent="-342900">
              <a:buAutoNum type="arabicPeriod"/>
            </a:pPr>
            <a:r>
              <a:rPr lang="en-US" dirty="0" smtClean="0"/>
              <a:t>Create property file like FILE_NAME-</a:t>
            </a:r>
            <a:r>
              <a:rPr lang="en-US" dirty="0" err="1" smtClean="0">
                <a:solidFill>
                  <a:srgbClr val="FF0000"/>
                </a:solidFill>
              </a:rPr>
              <a:t>dev</a:t>
            </a:r>
            <a:r>
              <a:rPr lang="en-US" dirty="0" err="1" smtClean="0"/>
              <a:t>.property</a:t>
            </a:r>
            <a:r>
              <a:rPr lang="en-US" dirty="0" smtClean="0"/>
              <a:t>, FILE_NAME-</a:t>
            </a:r>
            <a:r>
              <a:rPr lang="en-US" dirty="0" err="1">
                <a:solidFill>
                  <a:srgbClr val="FF0000"/>
                </a:solidFill>
              </a:rPr>
              <a:t>qa.</a:t>
            </a:r>
            <a:r>
              <a:rPr lang="en-US" dirty="0" err="1"/>
              <a:t>p</a:t>
            </a:r>
            <a:r>
              <a:rPr lang="en-US" dirty="0" err="1" smtClean="0"/>
              <a:t>roperty</a:t>
            </a:r>
            <a:r>
              <a:rPr lang="en-US" dirty="0" smtClean="0"/>
              <a:t>, FILE_NAME-</a:t>
            </a:r>
            <a:r>
              <a:rPr lang="en-US" dirty="0" err="1" smtClean="0">
                <a:solidFill>
                  <a:srgbClr val="FF0000"/>
                </a:solidFill>
              </a:rPr>
              <a:t>stage.</a:t>
            </a:r>
            <a:r>
              <a:rPr lang="en-US" dirty="0" err="1" smtClean="0"/>
              <a:t>property</a:t>
            </a:r>
            <a:endParaRPr lang="en-US" dirty="0" smtClean="0"/>
          </a:p>
          <a:p>
            <a:pPr marL="342900" indent="-342900">
              <a:buAutoNum type="arabicPeriod"/>
            </a:pPr>
            <a:endParaRPr lang="en-US" dirty="0"/>
          </a:p>
          <a:p>
            <a:r>
              <a:rPr lang="en-US" dirty="0" smtClean="0"/>
              <a:t>2. FILE_NAME will remain default configuration file </a:t>
            </a:r>
            <a:r>
              <a:rPr lang="en-US" dirty="0" err="1" smtClean="0">
                <a:solidFill>
                  <a:srgbClr val="FF0000"/>
                </a:solidFill>
              </a:rPr>
              <a:t>FILE_NAME.property</a:t>
            </a:r>
            <a:endParaRPr lang="en-US" dirty="0" smtClean="0">
              <a:solidFill>
                <a:srgbClr val="FF0000"/>
              </a:solidFill>
            </a:endParaRPr>
          </a:p>
          <a:p>
            <a:endParaRPr lang="en-US" dirty="0">
              <a:solidFill>
                <a:srgbClr val="FF0000"/>
              </a:solidFill>
            </a:endParaRPr>
          </a:p>
          <a:p>
            <a:r>
              <a:rPr lang="en-US" dirty="0" smtClean="0"/>
              <a:t>3. Add all files in </a:t>
            </a:r>
            <a:r>
              <a:rPr lang="en-US" dirty="0" err="1" smtClean="0"/>
              <a:t>git</a:t>
            </a:r>
            <a:r>
              <a:rPr lang="en-US" dirty="0" smtClean="0"/>
              <a:t> repository</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221770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2535" y="661012"/>
            <a:ext cx="10267720" cy="6740307"/>
          </a:xfrm>
          <a:prstGeom prst="rect">
            <a:avLst/>
          </a:prstGeom>
          <a:noFill/>
        </p:spPr>
        <p:txBody>
          <a:bodyPr wrap="square" rtlCol="0">
            <a:spAutoFit/>
          </a:bodyPr>
          <a:lstStyle/>
          <a:p>
            <a:r>
              <a:rPr lang="en-US" dirty="0" smtClean="0"/>
              <a:t>Connect </a:t>
            </a:r>
            <a:r>
              <a:rPr lang="en-US" dirty="0"/>
              <a:t>Limits Service </a:t>
            </a:r>
            <a:r>
              <a:rPr lang="en-US" dirty="0" smtClean="0"/>
              <a:t>to Spring </a:t>
            </a:r>
            <a:r>
              <a:rPr lang="en-US" dirty="0"/>
              <a:t>Cloud </a:t>
            </a:r>
            <a:r>
              <a:rPr lang="en-US" dirty="0" err="1"/>
              <a:t>Config</a:t>
            </a:r>
            <a:r>
              <a:rPr lang="en-US" dirty="0"/>
              <a:t> </a:t>
            </a:r>
            <a:r>
              <a:rPr lang="en-US" dirty="0" smtClean="0"/>
              <a:t>Server</a:t>
            </a:r>
          </a:p>
          <a:p>
            <a:endParaRPr lang="en-US" dirty="0"/>
          </a:p>
          <a:p>
            <a:pPr marL="342900" indent="-342900">
              <a:buAutoNum type="arabicPeriod"/>
            </a:pPr>
            <a:r>
              <a:rPr lang="en-US" dirty="0" smtClean="0"/>
              <a:t>Application has his own </a:t>
            </a:r>
            <a:r>
              <a:rPr lang="en-US" dirty="0" err="1" smtClean="0"/>
              <a:t>application.properties</a:t>
            </a:r>
            <a:r>
              <a:rPr lang="en-US" dirty="0" smtClean="0"/>
              <a:t> file. If we want to connect application to read configuration file from spring cloud  we should have to rename file from </a:t>
            </a:r>
            <a:r>
              <a:rPr lang="en-US" dirty="0" err="1" smtClean="0"/>
              <a:t>application.property</a:t>
            </a:r>
            <a:r>
              <a:rPr lang="en-US" dirty="0" smtClean="0"/>
              <a:t> to </a:t>
            </a:r>
            <a:r>
              <a:rPr lang="en-US" dirty="0" err="1" smtClean="0"/>
              <a:t>bootstrap.property</a:t>
            </a:r>
            <a:r>
              <a:rPr lang="en-US" dirty="0" smtClean="0"/>
              <a:t> </a:t>
            </a:r>
          </a:p>
          <a:p>
            <a:pPr marL="342900" indent="-342900">
              <a:buAutoNum type="arabicPeriod"/>
            </a:pPr>
            <a:endParaRPr lang="en-US" dirty="0"/>
          </a:p>
          <a:p>
            <a:pPr marL="342900" indent="-342900">
              <a:buAutoNum type="arabicPeriod"/>
            </a:pPr>
            <a:r>
              <a:rPr lang="en-US" dirty="0" smtClean="0"/>
              <a:t>Give the </a:t>
            </a:r>
            <a:r>
              <a:rPr lang="en-US" dirty="0" err="1" smtClean="0"/>
              <a:t>uri</a:t>
            </a:r>
            <a:r>
              <a:rPr lang="en-US" dirty="0" smtClean="0"/>
              <a:t> of spring-cloud-</a:t>
            </a:r>
            <a:r>
              <a:rPr lang="en-US" dirty="0" err="1" smtClean="0"/>
              <a:t>config</a:t>
            </a:r>
            <a:r>
              <a:rPr lang="en-US" dirty="0" smtClean="0"/>
              <a:t> server on </a:t>
            </a:r>
            <a:r>
              <a:rPr lang="en-US" dirty="0" err="1" smtClean="0"/>
              <a:t>bootstrap.property</a:t>
            </a:r>
            <a:r>
              <a:rPr lang="en-US" dirty="0" smtClean="0"/>
              <a:t> file as</a:t>
            </a:r>
          </a:p>
          <a:p>
            <a:pPr marL="342900" indent="-342900">
              <a:buAutoNum type="arabicPeriod"/>
            </a:pPr>
            <a:endParaRPr lang="en-US" dirty="0" smtClean="0"/>
          </a:p>
          <a:p>
            <a:r>
              <a:rPr lang="en-US" dirty="0" err="1" smtClean="0"/>
              <a:t>Spring.cloud.config.uri</a:t>
            </a:r>
            <a:r>
              <a:rPr lang="en-US" dirty="0" smtClean="0"/>
              <a:t>=http//:</a:t>
            </a:r>
            <a:r>
              <a:rPr lang="en-US" dirty="0" err="1" smtClean="0"/>
              <a:t>localhost</a:t>
            </a:r>
            <a:r>
              <a:rPr lang="en-US" dirty="0" smtClean="0"/>
              <a:t>//</a:t>
            </a:r>
            <a:r>
              <a:rPr lang="en-US" dirty="0" err="1" smtClean="0"/>
              <a:t>uri</a:t>
            </a:r>
            <a:r>
              <a:rPr lang="en-US" dirty="0"/>
              <a:t> </a:t>
            </a:r>
            <a:r>
              <a:rPr lang="en-US" dirty="0" smtClean="0"/>
              <a:t>(</a:t>
            </a:r>
            <a:r>
              <a:rPr lang="en-US" dirty="0" err="1" smtClean="0">
                <a:solidFill>
                  <a:srgbClr val="FF0000"/>
                </a:solidFill>
              </a:rPr>
              <a:t>url</a:t>
            </a:r>
            <a:r>
              <a:rPr lang="en-US" dirty="0" smtClean="0">
                <a:solidFill>
                  <a:srgbClr val="FF0000"/>
                </a:solidFill>
              </a:rPr>
              <a:t> of </a:t>
            </a:r>
            <a:r>
              <a:rPr lang="en-US" dirty="0">
                <a:solidFill>
                  <a:srgbClr val="FF0000"/>
                </a:solidFill>
              </a:rPr>
              <a:t>spring-cloud-</a:t>
            </a:r>
            <a:r>
              <a:rPr lang="en-US" dirty="0" err="1">
                <a:solidFill>
                  <a:srgbClr val="FF0000"/>
                </a:solidFill>
              </a:rPr>
              <a:t>config</a:t>
            </a:r>
            <a:r>
              <a:rPr lang="en-US" dirty="0">
                <a:solidFill>
                  <a:srgbClr val="FF0000"/>
                </a:solidFill>
              </a:rPr>
              <a:t> server </a:t>
            </a:r>
            <a:r>
              <a:rPr lang="en-US" dirty="0" smtClean="0"/>
              <a:t>)</a:t>
            </a:r>
          </a:p>
          <a:p>
            <a:endParaRPr lang="en-US" dirty="0"/>
          </a:p>
          <a:p>
            <a:r>
              <a:rPr lang="en-US" dirty="0" smtClean="0"/>
              <a:t>3. Please make sure the application name should be same like configuration file name</a:t>
            </a:r>
          </a:p>
          <a:p>
            <a:r>
              <a:rPr lang="en-US" dirty="0" smtClean="0"/>
              <a:t>Suppose application name is limit-service then property file from </a:t>
            </a:r>
            <a:r>
              <a:rPr lang="en-US" dirty="0" err="1" smtClean="0"/>
              <a:t>git</a:t>
            </a:r>
            <a:r>
              <a:rPr lang="en-US" dirty="0" smtClean="0"/>
              <a:t> repository would be limit-</a:t>
            </a:r>
            <a:r>
              <a:rPr lang="en-US" dirty="0" err="1" smtClean="0"/>
              <a:t>service.property</a:t>
            </a:r>
            <a:r>
              <a:rPr lang="en-US" dirty="0" smtClean="0"/>
              <a:t> (for default). And for development environment it would be limit-service-</a:t>
            </a:r>
            <a:r>
              <a:rPr lang="en-US" dirty="0" err="1" smtClean="0"/>
              <a:t>dev.properties</a:t>
            </a:r>
            <a:r>
              <a:rPr lang="en-US" dirty="0" smtClean="0"/>
              <a:t>, for </a:t>
            </a:r>
            <a:r>
              <a:rPr lang="en-US" dirty="0" err="1" smtClean="0"/>
              <a:t>qa</a:t>
            </a:r>
            <a:r>
              <a:rPr lang="en-US" dirty="0" smtClean="0"/>
              <a:t> it would be limit-service-</a:t>
            </a:r>
            <a:r>
              <a:rPr lang="en-US" dirty="0" err="1" smtClean="0"/>
              <a:t>qa</a:t>
            </a:r>
            <a:r>
              <a:rPr lang="en-US" dirty="0" smtClean="0"/>
              <a:t> and so on. </a:t>
            </a:r>
          </a:p>
          <a:p>
            <a:endParaRPr lang="en-US" dirty="0"/>
          </a:p>
          <a:p>
            <a:r>
              <a:rPr lang="en-US" dirty="0" smtClean="0"/>
              <a:t>4. If we want to use the </a:t>
            </a:r>
            <a:r>
              <a:rPr lang="en-US" dirty="0" err="1" smtClean="0"/>
              <a:t>qa</a:t>
            </a:r>
            <a:r>
              <a:rPr lang="en-US" dirty="0" smtClean="0"/>
              <a:t> environment configuration file we should have to set property in </a:t>
            </a:r>
            <a:r>
              <a:rPr lang="en-US" dirty="0" err="1" smtClean="0"/>
              <a:t>bootstrap.property</a:t>
            </a:r>
            <a:r>
              <a:rPr lang="en-US" dirty="0" smtClean="0"/>
              <a:t> file as shown below</a:t>
            </a:r>
          </a:p>
          <a:p>
            <a:endParaRPr lang="en-US" dirty="0"/>
          </a:p>
          <a:p>
            <a:r>
              <a:rPr lang="en-US" dirty="0" err="1"/>
              <a:t>spring.profiles.active</a:t>
            </a:r>
            <a:r>
              <a:rPr lang="en-US" dirty="0"/>
              <a:t>=</a:t>
            </a:r>
            <a:r>
              <a:rPr lang="en-US" dirty="0" err="1">
                <a:solidFill>
                  <a:srgbClr val="FF0000"/>
                </a:solidFill>
              </a:rPr>
              <a:t>qa</a:t>
            </a:r>
            <a:r>
              <a:rPr lang="en-US" dirty="0"/>
              <a:t> </a:t>
            </a:r>
          </a:p>
          <a:p>
            <a:endParaRPr lang="en-US" dirty="0"/>
          </a:p>
          <a:p>
            <a:r>
              <a:rPr lang="en-US" dirty="0"/>
              <a:t>For </a:t>
            </a:r>
            <a:r>
              <a:rPr lang="en-US" dirty="0" err="1"/>
              <a:t>dev</a:t>
            </a:r>
            <a:r>
              <a:rPr lang="en-US" dirty="0"/>
              <a:t> it would be as shown below</a:t>
            </a:r>
          </a:p>
          <a:p>
            <a:r>
              <a:rPr lang="en-US" dirty="0" err="1"/>
              <a:t>spring.profiles.active</a:t>
            </a:r>
            <a:r>
              <a:rPr lang="en-US" dirty="0"/>
              <a:t>=</a:t>
            </a:r>
            <a:r>
              <a:rPr lang="en-US" u="sng" dirty="0" err="1">
                <a:solidFill>
                  <a:srgbClr val="FF0000"/>
                </a:solidFill>
              </a:rPr>
              <a:t>dev</a:t>
            </a:r>
            <a:endParaRPr lang="en-US" dirty="0" smtClean="0">
              <a:solidFill>
                <a:srgbClr val="FF0000"/>
              </a:solidFill>
            </a:endParaRPr>
          </a:p>
          <a:p>
            <a:endParaRPr lang="en-US" dirty="0"/>
          </a:p>
          <a:p>
            <a:endParaRPr lang="en-US" dirty="0"/>
          </a:p>
        </p:txBody>
      </p:sp>
    </p:spTree>
    <p:extLst>
      <p:ext uri="{BB962C8B-B14F-4D97-AF65-F5344CB8AC3E}">
        <p14:creationId xmlns:p14="http://schemas.microsoft.com/office/powerpoint/2010/main" val="490339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1885" y="2971284"/>
            <a:ext cx="5120950" cy="3228975"/>
          </a:xfrm>
          <a:prstGeom prst="rect">
            <a:avLst/>
          </a:prstGeom>
        </p:spPr>
      </p:pic>
      <p:pic>
        <p:nvPicPr>
          <p:cNvPr id="3" name="Picture 2"/>
          <p:cNvPicPr>
            <a:picLocks noChangeAspect="1"/>
          </p:cNvPicPr>
          <p:nvPr/>
        </p:nvPicPr>
        <p:blipFill>
          <a:blip r:embed="rId3"/>
          <a:stretch>
            <a:fillRect/>
          </a:stretch>
        </p:blipFill>
        <p:spPr>
          <a:xfrm>
            <a:off x="562893" y="-447618"/>
            <a:ext cx="5734050" cy="2619375"/>
          </a:xfrm>
          <a:prstGeom prst="rect">
            <a:avLst/>
          </a:prstGeom>
        </p:spPr>
      </p:pic>
      <p:sp>
        <p:nvSpPr>
          <p:cNvPr id="4" name="TextBox 3"/>
          <p:cNvSpPr txBox="1"/>
          <p:nvPr/>
        </p:nvSpPr>
        <p:spPr>
          <a:xfrm>
            <a:off x="6995711" y="429658"/>
            <a:ext cx="5078776" cy="4524315"/>
          </a:xfrm>
          <a:prstGeom prst="rect">
            <a:avLst/>
          </a:prstGeom>
          <a:noFill/>
        </p:spPr>
        <p:txBody>
          <a:bodyPr wrap="square" rtlCol="0">
            <a:spAutoFit/>
          </a:bodyPr>
          <a:lstStyle/>
          <a:p>
            <a:r>
              <a:rPr lang="en-US" dirty="0" smtClean="0"/>
              <a:t>1. Now we are making currency calculation service to communicate with currency exchange service</a:t>
            </a:r>
          </a:p>
          <a:p>
            <a:endParaRPr lang="en-US" dirty="0" smtClean="0"/>
          </a:p>
          <a:p>
            <a:r>
              <a:rPr lang="en-US" dirty="0" smtClean="0"/>
              <a:t>2. We are creating multiple instance on currency exchange service.</a:t>
            </a:r>
          </a:p>
          <a:p>
            <a:endParaRPr lang="en-US" dirty="0"/>
          </a:p>
          <a:p>
            <a:r>
              <a:rPr lang="en-US" dirty="0" smtClean="0"/>
              <a:t>3. To get the port to understand with which instance we are communicating we have created Environment </a:t>
            </a:r>
            <a:r>
              <a:rPr lang="en-US" dirty="0" err="1" smtClean="0"/>
              <a:t>env</a:t>
            </a:r>
            <a:r>
              <a:rPr lang="en-US" dirty="0" smtClean="0"/>
              <a:t> variable </a:t>
            </a:r>
          </a:p>
          <a:p>
            <a:endParaRPr lang="en-US" dirty="0"/>
          </a:p>
          <a:p>
            <a:r>
              <a:rPr lang="en-US" dirty="0" smtClean="0"/>
              <a:t>4. And used as </a:t>
            </a:r>
            <a:r>
              <a:rPr lang="en-US" dirty="0" err="1" smtClean="0"/>
              <a:t>environment.getProperty</a:t>
            </a:r>
            <a:r>
              <a:rPr lang="en-US" dirty="0" smtClean="0"/>
              <a:t>(“</a:t>
            </a:r>
            <a:r>
              <a:rPr lang="en-US" dirty="0" err="1" smtClean="0"/>
              <a:t>local.server.port</a:t>
            </a:r>
            <a:r>
              <a:rPr lang="en-US" dirty="0" smtClean="0"/>
              <a:t>”) to get the port. It will return string so we needs to parse it into integer</a:t>
            </a:r>
            <a:r>
              <a:rPr lang="en-US" dirty="0" smtClean="0"/>
              <a:t>.(This will help to get port dynamically)</a:t>
            </a:r>
            <a:endParaRPr lang="en-US" dirty="0" smtClean="0"/>
          </a:p>
          <a:p>
            <a:endParaRPr lang="en-US" dirty="0"/>
          </a:p>
          <a:p>
            <a:endParaRPr lang="en-US" dirty="0"/>
          </a:p>
        </p:txBody>
      </p:sp>
    </p:spTree>
    <p:extLst>
      <p:ext uri="{BB962C8B-B14F-4D97-AF65-F5344CB8AC3E}">
        <p14:creationId xmlns:p14="http://schemas.microsoft.com/office/powerpoint/2010/main" val="952091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86214" y="655216"/>
            <a:ext cx="5297621" cy="904873"/>
          </a:xfrm>
          <a:prstGeom prst="rect">
            <a:avLst/>
          </a:prstGeom>
        </p:spPr>
      </p:pic>
      <p:sp>
        <p:nvSpPr>
          <p:cNvPr id="4" name="TextBox 3"/>
          <p:cNvSpPr txBox="1"/>
          <p:nvPr/>
        </p:nvSpPr>
        <p:spPr>
          <a:xfrm>
            <a:off x="2346592" y="99152"/>
            <a:ext cx="9022815" cy="369332"/>
          </a:xfrm>
          <a:prstGeom prst="rect">
            <a:avLst/>
          </a:prstGeom>
          <a:noFill/>
        </p:spPr>
        <p:txBody>
          <a:bodyPr wrap="square" rtlCol="0">
            <a:spAutoFit/>
          </a:bodyPr>
          <a:lstStyle/>
          <a:p>
            <a:r>
              <a:rPr lang="en-US" dirty="0" smtClean="0"/>
              <a:t>How we can make to communicate currency calculation service to </a:t>
            </a:r>
            <a:r>
              <a:rPr lang="en-US" dirty="0"/>
              <a:t>currency exchange service</a:t>
            </a:r>
          </a:p>
        </p:txBody>
      </p:sp>
      <p:sp>
        <p:nvSpPr>
          <p:cNvPr id="5" name="TextBox 4"/>
          <p:cNvSpPr txBox="1"/>
          <p:nvPr/>
        </p:nvSpPr>
        <p:spPr>
          <a:xfrm>
            <a:off x="363557" y="1850834"/>
            <a:ext cx="11435508" cy="369332"/>
          </a:xfrm>
          <a:prstGeom prst="rect">
            <a:avLst/>
          </a:prstGeom>
          <a:noFill/>
        </p:spPr>
        <p:txBody>
          <a:bodyPr wrap="square" rtlCol="0">
            <a:spAutoFit/>
          </a:bodyPr>
          <a:lstStyle/>
          <a:p>
            <a:r>
              <a:rPr lang="en-US" dirty="0" smtClean="0"/>
              <a:t>1. Create bean in main class on currency calculation service for </a:t>
            </a:r>
            <a:r>
              <a:rPr lang="en-US" dirty="0" smtClean="0"/>
              <a:t>rest template </a:t>
            </a:r>
            <a:endParaRPr lang="en-US" dirty="0"/>
          </a:p>
        </p:txBody>
      </p:sp>
      <p:pic>
        <p:nvPicPr>
          <p:cNvPr id="6" name="Picture 5"/>
          <p:cNvPicPr>
            <a:picLocks noChangeAspect="1"/>
          </p:cNvPicPr>
          <p:nvPr/>
        </p:nvPicPr>
        <p:blipFill>
          <a:blip r:embed="rId3"/>
          <a:stretch>
            <a:fillRect/>
          </a:stretch>
        </p:blipFill>
        <p:spPr>
          <a:xfrm>
            <a:off x="957606" y="2510911"/>
            <a:ext cx="5310991" cy="2351986"/>
          </a:xfrm>
          <a:prstGeom prst="rect">
            <a:avLst/>
          </a:prstGeom>
        </p:spPr>
      </p:pic>
      <p:sp>
        <p:nvSpPr>
          <p:cNvPr id="7" name="TextBox 6"/>
          <p:cNvSpPr txBox="1"/>
          <p:nvPr/>
        </p:nvSpPr>
        <p:spPr>
          <a:xfrm>
            <a:off x="286439" y="4990641"/>
            <a:ext cx="11347373" cy="1200329"/>
          </a:xfrm>
          <a:prstGeom prst="rect">
            <a:avLst/>
          </a:prstGeom>
          <a:noFill/>
        </p:spPr>
        <p:txBody>
          <a:bodyPr wrap="square" rtlCol="0">
            <a:spAutoFit/>
          </a:bodyPr>
          <a:lstStyle/>
          <a:p>
            <a:r>
              <a:rPr lang="en-US" dirty="0" smtClean="0"/>
              <a:t>In above code we have used </a:t>
            </a:r>
            <a:r>
              <a:rPr lang="en-US" dirty="0" err="1" smtClean="0"/>
              <a:t>getForEntity</a:t>
            </a:r>
            <a:r>
              <a:rPr lang="en-US" dirty="0" smtClean="0"/>
              <a:t> of </a:t>
            </a:r>
            <a:r>
              <a:rPr lang="en-US" dirty="0" err="1" smtClean="0"/>
              <a:t>RestTemplate</a:t>
            </a:r>
            <a:r>
              <a:rPr lang="en-US" dirty="0" smtClean="0"/>
              <a:t> class and passed form and to variable by making map </a:t>
            </a:r>
            <a:r>
              <a:rPr lang="en-US" dirty="0" err="1" smtClean="0"/>
              <a:t>uri</a:t>
            </a:r>
            <a:r>
              <a:rPr lang="en-US" dirty="0" smtClean="0"/>
              <a:t> variable.</a:t>
            </a:r>
          </a:p>
          <a:p>
            <a:endParaRPr lang="en-US" dirty="0"/>
          </a:p>
          <a:p>
            <a:r>
              <a:rPr lang="en-US" dirty="0" smtClean="0"/>
              <a:t>It will return value from the mentioned </a:t>
            </a:r>
            <a:r>
              <a:rPr lang="en-US" dirty="0" err="1" smtClean="0"/>
              <a:t>url</a:t>
            </a:r>
            <a:r>
              <a:rPr lang="en-US" dirty="0" smtClean="0"/>
              <a:t> and convert it into </a:t>
            </a:r>
            <a:r>
              <a:rPr lang="en-US" dirty="0" err="1" smtClean="0"/>
              <a:t>CurrencyConversion</a:t>
            </a:r>
            <a:r>
              <a:rPr lang="en-US" dirty="0" smtClean="0"/>
              <a:t> bean.</a:t>
            </a:r>
            <a:endParaRPr lang="en-US" dirty="0"/>
          </a:p>
        </p:txBody>
      </p:sp>
    </p:spTree>
    <p:extLst>
      <p:ext uri="{BB962C8B-B14F-4D97-AF65-F5344CB8AC3E}">
        <p14:creationId xmlns:p14="http://schemas.microsoft.com/office/powerpoint/2010/main" val="394207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7759" y="242371"/>
            <a:ext cx="1002535" cy="523220"/>
          </a:xfrm>
          <a:prstGeom prst="rect">
            <a:avLst/>
          </a:prstGeom>
          <a:noFill/>
        </p:spPr>
        <p:txBody>
          <a:bodyPr wrap="square" rtlCol="0">
            <a:spAutoFit/>
          </a:bodyPr>
          <a:lstStyle/>
          <a:p>
            <a:r>
              <a:rPr lang="en-US" sz="2800" b="1" dirty="0" smtClean="0"/>
              <a:t>Feign</a:t>
            </a:r>
            <a:endParaRPr lang="en-US" sz="2800" b="1" dirty="0"/>
          </a:p>
        </p:txBody>
      </p:sp>
      <p:sp>
        <p:nvSpPr>
          <p:cNvPr id="3" name="TextBox 2"/>
          <p:cNvSpPr txBox="1"/>
          <p:nvPr/>
        </p:nvSpPr>
        <p:spPr>
          <a:xfrm>
            <a:off x="209320" y="1244906"/>
            <a:ext cx="11982680" cy="4801314"/>
          </a:xfrm>
          <a:prstGeom prst="rect">
            <a:avLst/>
          </a:prstGeom>
          <a:noFill/>
        </p:spPr>
        <p:txBody>
          <a:bodyPr wrap="square" rtlCol="0">
            <a:spAutoFit/>
          </a:bodyPr>
          <a:lstStyle/>
          <a:p>
            <a:pPr marL="285750" indent="-285750">
              <a:buFontTx/>
              <a:buChar char="-"/>
            </a:pPr>
            <a:r>
              <a:rPr lang="en-US" b="1" dirty="0" smtClean="0"/>
              <a:t>Feign</a:t>
            </a:r>
            <a:r>
              <a:rPr lang="en-US" dirty="0"/>
              <a:t> provides an abstraction over REST-based calls via annotation, by which </a:t>
            </a:r>
            <a:r>
              <a:rPr lang="en-US" b="1" dirty="0" err="1"/>
              <a:t>microservices</a:t>
            </a:r>
            <a:r>
              <a:rPr lang="en-US" dirty="0"/>
              <a:t> can use to communicate with each other without writing detailed REST client code</a:t>
            </a:r>
            <a:r>
              <a:rPr lang="en-US" dirty="0" smtClean="0"/>
              <a:t>.</a:t>
            </a:r>
          </a:p>
          <a:p>
            <a:pPr marL="285750" indent="-285750">
              <a:buFontTx/>
              <a:buChar char="-"/>
            </a:pPr>
            <a:r>
              <a:rPr lang="en-US" dirty="0" smtClean="0"/>
              <a:t>Feign removes boiler plate code required to read the read one service from another service </a:t>
            </a:r>
          </a:p>
          <a:p>
            <a:pPr marL="285750" indent="-285750">
              <a:buFontTx/>
              <a:buChar char="-"/>
            </a:pPr>
            <a:r>
              <a:rPr lang="en-US" dirty="0" smtClean="0"/>
              <a:t>Below are the steps to enable feign in </a:t>
            </a:r>
            <a:r>
              <a:rPr lang="en-US" dirty="0" err="1" smtClean="0"/>
              <a:t>microservice</a:t>
            </a:r>
            <a:endParaRPr lang="en-US" dirty="0" smtClean="0"/>
          </a:p>
          <a:p>
            <a:pPr marL="342900" indent="-342900">
              <a:buAutoNum type="arabicPeriod"/>
            </a:pPr>
            <a:r>
              <a:rPr lang="en-US" dirty="0" smtClean="0"/>
              <a:t>Add dependencies in the pom.xml</a:t>
            </a:r>
          </a:p>
          <a:p>
            <a:pPr marL="342900" indent="-342900">
              <a:buAutoNum type="arabicPeriod"/>
            </a:pPr>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smtClean="0"/>
          </a:p>
          <a:p>
            <a:pPr marL="342900" indent="-342900">
              <a:buAutoNum type="arabicPeriod"/>
            </a:pPr>
            <a:endParaRPr lang="en-US" dirty="0"/>
          </a:p>
          <a:p>
            <a:r>
              <a:rPr lang="en-US" dirty="0" smtClean="0"/>
              <a:t>2. Enable the @</a:t>
            </a:r>
            <a:r>
              <a:rPr lang="en-US" dirty="0" err="1" smtClean="0"/>
              <a:t>EnableFeignClients</a:t>
            </a:r>
            <a:r>
              <a:rPr lang="en-US" dirty="0" smtClean="0"/>
              <a:t>(“Package name where you have to enable”)</a:t>
            </a:r>
          </a:p>
          <a:p>
            <a:endParaRPr lang="en-US" dirty="0"/>
          </a:p>
          <a:p>
            <a:endParaRPr lang="en-US" dirty="0" smtClean="0"/>
          </a:p>
          <a:p>
            <a:endParaRPr lang="en-US" dirty="0"/>
          </a:p>
          <a:p>
            <a:r>
              <a:rPr lang="en-US" dirty="0" smtClean="0"/>
              <a:t> </a:t>
            </a:r>
            <a:endParaRPr lang="en-US" dirty="0"/>
          </a:p>
        </p:txBody>
      </p:sp>
      <p:pic>
        <p:nvPicPr>
          <p:cNvPr id="4" name="Picture 3"/>
          <p:cNvPicPr>
            <a:picLocks noChangeAspect="1"/>
          </p:cNvPicPr>
          <p:nvPr/>
        </p:nvPicPr>
        <p:blipFill>
          <a:blip r:embed="rId2"/>
          <a:stretch>
            <a:fillRect/>
          </a:stretch>
        </p:blipFill>
        <p:spPr>
          <a:xfrm>
            <a:off x="623945" y="2771602"/>
            <a:ext cx="4598050" cy="1650775"/>
          </a:xfrm>
          <a:prstGeom prst="rect">
            <a:avLst/>
          </a:prstGeom>
        </p:spPr>
      </p:pic>
      <p:pic>
        <p:nvPicPr>
          <p:cNvPr id="5" name="Picture 4"/>
          <p:cNvPicPr>
            <a:picLocks noChangeAspect="1"/>
          </p:cNvPicPr>
          <p:nvPr/>
        </p:nvPicPr>
        <p:blipFill>
          <a:blip r:embed="rId3"/>
          <a:stretch>
            <a:fillRect/>
          </a:stretch>
        </p:blipFill>
        <p:spPr>
          <a:xfrm>
            <a:off x="524564" y="4947492"/>
            <a:ext cx="4333876" cy="2034033"/>
          </a:xfrm>
          <a:prstGeom prst="rect">
            <a:avLst/>
          </a:prstGeom>
        </p:spPr>
      </p:pic>
    </p:spTree>
    <p:extLst>
      <p:ext uri="{BB962C8B-B14F-4D97-AF65-F5344CB8AC3E}">
        <p14:creationId xmlns:p14="http://schemas.microsoft.com/office/powerpoint/2010/main" val="3852750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641" y="264405"/>
            <a:ext cx="11237205" cy="5909310"/>
          </a:xfrm>
          <a:prstGeom prst="rect">
            <a:avLst/>
          </a:prstGeom>
          <a:noFill/>
        </p:spPr>
        <p:txBody>
          <a:bodyPr wrap="square" rtlCol="0">
            <a:spAutoFit/>
          </a:bodyPr>
          <a:lstStyle/>
          <a:p>
            <a:r>
              <a:rPr lang="en-US" dirty="0" smtClean="0"/>
              <a:t>Step 3- create one interface as shown below</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 above interface we write below</a:t>
            </a:r>
          </a:p>
          <a:p>
            <a:pPr marL="342900" indent="-342900">
              <a:buAutoNum type="arabicPeriod"/>
            </a:pPr>
            <a:r>
              <a:rPr lang="en-US" dirty="0" smtClean="0"/>
              <a:t>Enable the @</a:t>
            </a:r>
            <a:r>
              <a:rPr lang="en-US" dirty="0" err="1" smtClean="0"/>
              <a:t>FeignClient</a:t>
            </a:r>
            <a:r>
              <a:rPr lang="en-US" dirty="0" smtClean="0"/>
              <a:t>(name=“Service name which we are calling from this service”, </a:t>
            </a:r>
            <a:r>
              <a:rPr lang="en-US" dirty="0" err="1" smtClean="0"/>
              <a:t>url</a:t>
            </a:r>
            <a:r>
              <a:rPr lang="en-US" dirty="0" smtClean="0"/>
              <a:t>=“URL of the service”)</a:t>
            </a:r>
          </a:p>
          <a:p>
            <a:pPr marL="342900" indent="-342900">
              <a:buAutoNum type="arabicPeriod"/>
            </a:pPr>
            <a:r>
              <a:rPr lang="en-US" dirty="0" smtClean="0"/>
              <a:t>Write the same method from another service with </a:t>
            </a:r>
            <a:r>
              <a:rPr lang="en-US" dirty="0" err="1" smtClean="0"/>
              <a:t>pathvariable</a:t>
            </a:r>
            <a:endParaRPr lang="en-US" dirty="0" smtClean="0"/>
          </a:p>
          <a:p>
            <a:pPr marL="342900" indent="-342900">
              <a:buAutoNum type="arabicPeriod"/>
            </a:pPr>
            <a:r>
              <a:rPr lang="en-US" dirty="0" smtClean="0"/>
              <a:t>For @</a:t>
            </a:r>
            <a:r>
              <a:rPr lang="en-US" dirty="0" err="1" smtClean="0"/>
              <a:t>PathVarible</a:t>
            </a:r>
            <a:r>
              <a:rPr lang="en-US" dirty="0" smtClean="0"/>
              <a:t> here it is must to pass the parameter (‘from’, ‘to’)</a:t>
            </a:r>
          </a:p>
          <a:p>
            <a:endParaRPr lang="en-US" dirty="0"/>
          </a:p>
          <a:p>
            <a:r>
              <a:rPr lang="en-US" dirty="0" smtClean="0"/>
              <a:t>Step 4- Create the object of this proxy interface in the controller class</a:t>
            </a:r>
          </a:p>
          <a:p>
            <a:endParaRPr lang="en-US" dirty="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607936" y="4797961"/>
            <a:ext cx="4410075" cy="1162050"/>
          </a:xfrm>
          <a:prstGeom prst="rect">
            <a:avLst/>
          </a:prstGeom>
        </p:spPr>
      </p:pic>
      <p:pic>
        <p:nvPicPr>
          <p:cNvPr id="5" name="Picture 4"/>
          <p:cNvPicPr>
            <a:picLocks noChangeAspect="1"/>
          </p:cNvPicPr>
          <p:nvPr/>
        </p:nvPicPr>
        <p:blipFill>
          <a:blip r:embed="rId3"/>
          <a:stretch>
            <a:fillRect/>
          </a:stretch>
        </p:blipFill>
        <p:spPr>
          <a:xfrm>
            <a:off x="607936" y="888235"/>
            <a:ext cx="5314835" cy="1601577"/>
          </a:xfrm>
          <a:prstGeom prst="rect">
            <a:avLst/>
          </a:prstGeom>
        </p:spPr>
      </p:pic>
    </p:spTree>
    <p:extLst>
      <p:ext uri="{BB962C8B-B14F-4D97-AF65-F5344CB8AC3E}">
        <p14:creationId xmlns:p14="http://schemas.microsoft.com/office/powerpoint/2010/main" val="2644617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759" y="264405"/>
            <a:ext cx="11259239" cy="4524315"/>
          </a:xfrm>
          <a:prstGeom prst="rect">
            <a:avLst/>
          </a:prstGeom>
          <a:noFill/>
        </p:spPr>
        <p:txBody>
          <a:bodyPr wrap="square" rtlCol="0">
            <a:spAutoFit/>
          </a:bodyPr>
          <a:lstStyle/>
          <a:p>
            <a:r>
              <a:rPr lang="en-US" dirty="0" smtClean="0"/>
              <a:t>Step 5- Create one resource in controller from where we can call method from the proxy interface</a:t>
            </a:r>
          </a:p>
          <a:p>
            <a:endParaRPr lang="en-US" dirty="0"/>
          </a:p>
          <a:p>
            <a:r>
              <a:rPr lang="en-US" dirty="0"/>
              <a:t>@</a:t>
            </a:r>
            <a:r>
              <a:rPr lang="en-US" dirty="0" err="1"/>
              <a:t>GetMapping</a:t>
            </a:r>
            <a:r>
              <a:rPr lang="en-US" dirty="0"/>
              <a:t>("/</a:t>
            </a:r>
            <a:r>
              <a:rPr lang="en-US" dirty="0" smtClean="0"/>
              <a:t>currency-converter-feign/from</a:t>
            </a:r>
            <a:r>
              <a:rPr lang="en-US" dirty="0"/>
              <a:t>/{from}/to/{to}/quantity/{quantity}")</a:t>
            </a:r>
          </a:p>
          <a:p>
            <a:r>
              <a:rPr lang="en-US" dirty="0"/>
              <a:t>public </a:t>
            </a:r>
            <a:r>
              <a:rPr lang="en-US" dirty="0" err="1" smtClean="0"/>
              <a:t>CurrencyConversionBean</a:t>
            </a:r>
            <a:r>
              <a:rPr lang="en-US" dirty="0" smtClean="0"/>
              <a:t> </a:t>
            </a:r>
            <a:r>
              <a:rPr lang="en-US" dirty="0" err="1" smtClean="0"/>
              <a:t>convertCurrencyFeign</a:t>
            </a:r>
            <a:r>
              <a:rPr lang="en-US" dirty="0"/>
              <a:t>(@</a:t>
            </a:r>
            <a:r>
              <a:rPr lang="en-US" dirty="0" err="1"/>
              <a:t>PathVariable</a:t>
            </a:r>
            <a:r>
              <a:rPr lang="en-US" dirty="0"/>
              <a:t> String from</a:t>
            </a:r>
            <a:r>
              <a:rPr lang="en-US" dirty="0" smtClean="0"/>
              <a:t>,@</a:t>
            </a:r>
            <a:r>
              <a:rPr lang="en-US" dirty="0" err="1"/>
              <a:t>PathVariable</a:t>
            </a:r>
            <a:r>
              <a:rPr lang="en-US" dirty="0"/>
              <a:t> String to</a:t>
            </a:r>
            <a:r>
              <a:rPr lang="en-US" dirty="0" smtClean="0"/>
              <a:t>,@</a:t>
            </a:r>
            <a:r>
              <a:rPr lang="en-US" dirty="0" err="1"/>
              <a:t>PathVariable</a:t>
            </a:r>
            <a:r>
              <a:rPr lang="en-US" dirty="0"/>
              <a:t> </a:t>
            </a:r>
            <a:r>
              <a:rPr lang="en-US" dirty="0" err="1"/>
              <a:t>BigDecimal</a:t>
            </a:r>
            <a:r>
              <a:rPr lang="en-US" dirty="0"/>
              <a:t> quantity) {</a:t>
            </a:r>
          </a:p>
          <a:p>
            <a:r>
              <a:rPr lang="en-US" dirty="0" err="1">
                <a:solidFill>
                  <a:srgbClr val="FF0000"/>
                </a:solidFill>
              </a:rPr>
              <a:t>CurrencyConversionBean</a:t>
            </a:r>
            <a:r>
              <a:rPr lang="en-US" dirty="0">
                <a:solidFill>
                  <a:srgbClr val="FF0000"/>
                </a:solidFill>
              </a:rPr>
              <a:t> response </a:t>
            </a:r>
            <a:r>
              <a:rPr lang="en-US" dirty="0" smtClean="0">
                <a:solidFill>
                  <a:srgbClr val="FF0000"/>
                </a:solidFill>
              </a:rPr>
              <a:t>=</a:t>
            </a:r>
            <a:r>
              <a:rPr lang="en-US" dirty="0" err="1" smtClean="0">
                <a:solidFill>
                  <a:srgbClr val="FF0000"/>
                </a:solidFill>
              </a:rPr>
              <a:t>proxy.retrieveExchangeValue</a:t>
            </a:r>
            <a:r>
              <a:rPr lang="en-US" dirty="0" smtClean="0">
                <a:solidFill>
                  <a:srgbClr val="FF0000"/>
                </a:solidFill>
              </a:rPr>
              <a:t>(from</a:t>
            </a:r>
            <a:r>
              <a:rPr lang="en-US" dirty="0">
                <a:solidFill>
                  <a:srgbClr val="FF0000"/>
                </a:solidFill>
              </a:rPr>
              <a:t>, to);</a:t>
            </a:r>
          </a:p>
          <a:p>
            <a:r>
              <a:rPr lang="en-US" dirty="0"/>
              <a:t>return new </a:t>
            </a:r>
            <a:r>
              <a:rPr lang="en-US" dirty="0" err="1"/>
              <a:t>CurrencyConversionBean</a:t>
            </a:r>
            <a:r>
              <a:rPr lang="en-US" dirty="0"/>
              <a:t>(</a:t>
            </a:r>
            <a:r>
              <a:rPr lang="en-US" dirty="0" err="1"/>
              <a:t>response.getId</a:t>
            </a:r>
            <a:r>
              <a:rPr lang="en-US" dirty="0" smtClean="0"/>
              <a:t>(),from</a:t>
            </a:r>
            <a:r>
              <a:rPr lang="en-US" dirty="0"/>
              <a:t>, to, </a:t>
            </a:r>
            <a:r>
              <a:rPr lang="en-US" dirty="0" err="1"/>
              <a:t>response.getConversionMultiple</a:t>
            </a:r>
            <a:r>
              <a:rPr lang="en-US" dirty="0"/>
              <a:t>(),</a:t>
            </a:r>
            <a:r>
              <a:rPr lang="en-US" dirty="0" smtClean="0"/>
              <a:t> </a:t>
            </a:r>
            <a:r>
              <a:rPr lang="en-US" dirty="0"/>
              <a:t>quantity,</a:t>
            </a:r>
          </a:p>
          <a:p>
            <a:r>
              <a:rPr lang="en-US" dirty="0" err="1"/>
              <a:t>quantity.multiply</a:t>
            </a:r>
            <a:r>
              <a:rPr lang="en-US" dirty="0"/>
              <a:t>(</a:t>
            </a:r>
            <a:r>
              <a:rPr lang="en-US" dirty="0" err="1"/>
              <a:t>response.getConversionMultiple</a:t>
            </a:r>
            <a:r>
              <a:rPr lang="en-US" dirty="0" smtClean="0"/>
              <a:t>()),</a:t>
            </a:r>
            <a:r>
              <a:rPr lang="en-US" dirty="0" err="1" smtClean="0"/>
              <a:t>response.getPort</a:t>
            </a:r>
            <a:r>
              <a:rPr lang="en-US" dirty="0"/>
              <a:t>());</a:t>
            </a:r>
          </a:p>
          <a:p>
            <a:r>
              <a:rPr lang="en-US" dirty="0" smtClean="0"/>
              <a:t>}</a:t>
            </a:r>
          </a:p>
          <a:p>
            <a:endParaRPr lang="en-US" dirty="0"/>
          </a:p>
          <a:p>
            <a:endParaRPr lang="en-US" dirty="0"/>
          </a:p>
          <a:p>
            <a:r>
              <a:rPr lang="en-US" dirty="0" smtClean="0"/>
              <a:t>If we call the </a:t>
            </a:r>
            <a:r>
              <a:rPr lang="en-US" dirty="0" err="1" smtClean="0"/>
              <a:t>url</a:t>
            </a:r>
            <a:r>
              <a:rPr lang="en-US" dirty="0" smtClean="0"/>
              <a:t> </a:t>
            </a:r>
            <a:r>
              <a:rPr lang="en-US" dirty="0"/>
              <a:t>("/currency-converter-feign/from/{from}/to/{to}/quantity/{quantity</a:t>
            </a:r>
            <a:r>
              <a:rPr lang="en-US" dirty="0" smtClean="0"/>
              <a:t>}") the service from currency exchange service will be called and the result will be stored in the </a:t>
            </a:r>
            <a:r>
              <a:rPr lang="en-US" dirty="0" err="1">
                <a:solidFill>
                  <a:srgbClr val="FF0000"/>
                </a:solidFill>
              </a:rPr>
              <a:t>CurrencyConversionBean</a:t>
            </a:r>
            <a:r>
              <a:rPr lang="en-US" dirty="0">
                <a:solidFill>
                  <a:srgbClr val="FF0000"/>
                </a:solidFill>
              </a:rPr>
              <a:t> </a:t>
            </a:r>
            <a:r>
              <a:rPr lang="en-US" dirty="0" smtClean="0">
                <a:solidFill>
                  <a:srgbClr val="FF0000"/>
                </a:solidFill>
              </a:rPr>
              <a:t>.</a:t>
            </a:r>
          </a:p>
          <a:p>
            <a:endParaRPr lang="en-US" dirty="0">
              <a:solidFill>
                <a:srgbClr val="FF0000"/>
              </a:solidFill>
            </a:endParaRPr>
          </a:p>
          <a:p>
            <a:r>
              <a:rPr lang="en-US" dirty="0"/>
              <a:t>And we can return response from here </a:t>
            </a:r>
            <a:endParaRPr lang="en-US" dirty="0"/>
          </a:p>
          <a:p>
            <a:endParaRPr lang="en-US" dirty="0"/>
          </a:p>
        </p:txBody>
      </p:sp>
    </p:spTree>
    <p:extLst>
      <p:ext uri="{BB962C8B-B14F-4D97-AF65-F5344CB8AC3E}">
        <p14:creationId xmlns:p14="http://schemas.microsoft.com/office/powerpoint/2010/main" val="1623537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60994" y="352540"/>
            <a:ext cx="5332164" cy="400110"/>
          </a:xfrm>
          <a:prstGeom prst="rect">
            <a:avLst/>
          </a:prstGeom>
          <a:noFill/>
        </p:spPr>
        <p:txBody>
          <a:bodyPr wrap="square" rtlCol="0">
            <a:spAutoFit/>
          </a:bodyPr>
          <a:lstStyle/>
          <a:p>
            <a:r>
              <a:rPr lang="en-US" sz="2000" b="1" dirty="0"/>
              <a:t>Setting up client side </a:t>
            </a:r>
            <a:r>
              <a:rPr lang="en-US" sz="2000" b="1" dirty="0" smtClean="0"/>
              <a:t>load balancing </a:t>
            </a:r>
            <a:r>
              <a:rPr lang="en-US" sz="2000" b="1" dirty="0"/>
              <a:t>with Ribbon</a:t>
            </a:r>
            <a:endParaRPr lang="en-US" sz="2000" b="1" dirty="0"/>
          </a:p>
        </p:txBody>
      </p:sp>
      <p:sp>
        <p:nvSpPr>
          <p:cNvPr id="4" name="TextBox 3"/>
          <p:cNvSpPr txBox="1"/>
          <p:nvPr/>
        </p:nvSpPr>
        <p:spPr>
          <a:xfrm>
            <a:off x="132202" y="1057619"/>
            <a:ext cx="11732964" cy="5078313"/>
          </a:xfrm>
          <a:prstGeom prst="rect">
            <a:avLst/>
          </a:prstGeom>
          <a:noFill/>
        </p:spPr>
        <p:txBody>
          <a:bodyPr wrap="square" rtlCol="0">
            <a:spAutoFit/>
          </a:bodyPr>
          <a:lstStyle/>
          <a:p>
            <a:pPr marL="285750" indent="-285750">
              <a:buFontTx/>
              <a:buChar char="-"/>
            </a:pPr>
            <a:r>
              <a:rPr lang="en-US" dirty="0" smtClean="0"/>
              <a:t>Till now we have established communication between currency conversion service to currency exchange service</a:t>
            </a:r>
            <a:endParaRPr lang="en-US" dirty="0"/>
          </a:p>
          <a:p>
            <a:pPr marL="285750" indent="-285750">
              <a:buFontTx/>
              <a:buChar char="-"/>
            </a:pPr>
            <a:r>
              <a:rPr lang="en-US" dirty="0" smtClean="0"/>
              <a:t>And there is one instance of </a:t>
            </a:r>
            <a:r>
              <a:rPr lang="en-US" dirty="0"/>
              <a:t>currency conversion service </a:t>
            </a:r>
            <a:r>
              <a:rPr lang="en-US" dirty="0" smtClean="0"/>
              <a:t> and one instance of the </a:t>
            </a:r>
            <a:r>
              <a:rPr lang="en-US" dirty="0"/>
              <a:t>currency exchange service</a:t>
            </a:r>
            <a:r>
              <a:rPr lang="en-US" dirty="0" smtClean="0"/>
              <a:t>(</a:t>
            </a:r>
            <a:r>
              <a:rPr lang="en-US" dirty="0" err="1" smtClean="0"/>
              <a:t>i.e</a:t>
            </a:r>
            <a:r>
              <a:rPr lang="en-US" dirty="0" smtClean="0"/>
              <a:t> 8000)</a:t>
            </a:r>
            <a:endParaRPr lang="en-US" dirty="0"/>
          </a:p>
          <a:p>
            <a:pPr marL="285750" indent="-285750">
              <a:buFontTx/>
              <a:buChar char="-"/>
            </a:pPr>
            <a:r>
              <a:rPr lang="en-US" dirty="0" smtClean="0"/>
              <a:t>Also for making communication between them we have hard coded the URL part in proxy interface.</a:t>
            </a:r>
          </a:p>
          <a:p>
            <a:pPr marL="285750" indent="-285750">
              <a:buFontTx/>
              <a:buChar char="-"/>
            </a:pPr>
            <a:r>
              <a:rPr lang="en-US" dirty="0" smtClean="0"/>
              <a:t>In above case if we want make communication between two instance of the </a:t>
            </a:r>
            <a:r>
              <a:rPr lang="en-US" dirty="0"/>
              <a:t>currency exchange </a:t>
            </a:r>
            <a:r>
              <a:rPr lang="en-US" dirty="0" smtClean="0"/>
              <a:t>service we need to implement the ribbon for load balancing</a:t>
            </a:r>
          </a:p>
          <a:p>
            <a:pPr marL="285750" indent="-285750">
              <a:buFontTx/>
              <a:buChar char="-"/>
            </a:pPr>
            <a:r>
              <a:rPr lang="en-US" dirty="0" smtClean="0"/>
              <a:t>It will help to distribute the load among the multiple instances of the </a:t>
            </a:r>
            <a:r>
              <a:rPr lang="en-US" dirty="0"/>
              <a:t>currency exchange </a:t>
            </a:r>
            <a:r>
              <a:rPr lang="en-US" dirty="0" smtClean="0"/>
              <a:t>service.</a:t>
            </a:r>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r>
              <a:rPr lang="en-US" dirty="0" smtClean="0"/>
              <a:t>Below are the steps to implement it.</a:t>
            </a:r>
          </a:p>
          <a:p>
            <a:pPr marL="285750" indent="-285750">
              <a:buFontTx/>
              <a:buChar char="-"/>
            </a:pPr>
            <a:endParaRPr lang="en-US" dirty="0"/>
          </a:p>
          <a:p>
            <a:r>
              <a:rPr lang="en-US" dirty="0" smtClean="0"/>
              <a:t>Step 1- Add the dependency in the pom.xml file</a:t>
            </a:r>
          </a:p>
          <a:p>
            <a:endParaRPr lang="en-US" dirty="0"/>
          </a:p>
          <a:p>
            <a:endParaRPr lang="en-US" dirty="0" smtClean="0"/>
          </a:p>
        </p:txBody>
      </p:sp>
      <p:pic>
        <p:nvPicPr>
          <p:cNvPr id="5" name="Picture 4"/>
          <p:cNvPicPr>
            <a:picLocks noChangeAspect="1"/>
          </p:cNvPicPr>
          <p:nvPr/>
        </p:nvPicPr>
        <p:blipFill>
          <a:blip r:embed="rId2"/>
          <a:stretch>
            <a:fillRect/>
          </a:stretch>
        </p:blipFill>
        <p:spPr>
          <a:xfrm>
            <a:off x="3005368" y="2800923"/>
            <a:ext cx="3803058" cy="1948674"/>
          </a:xfrm>
          <a:prstGeom prst="rect">
            <a:avLst/>
          </a:prstGeom>
        </p:spPr>
      </p:pic>
      <p:pic>
        <p:nvPicPr>
          <p:cNvPr id="6" name="Picture 5"/>
          <p:cNvPicPr>
            <a:picLocks noChangeAspect="1"/>
          </p:cNvPicPr>
          <p:nvPr/>
        </p:nvPicPr>
        <p:blipFill>
          <a:blip r:embed="rId3"/>
          <a:stretch>
            <a:fillRect/>
          </a:stretch>
        </p:blipFill>
        <p:spPr>
          <a:xfrm>
            <a:off x="903498" y="5468409"/>
            <a:ext cx="4428666" cy="2410827"/>
          </a:xfrm>
          <a:prstGeom prst="rect">
            <a:avLst/>
          </a:prstGeom>
        </p:spPr>
      </p:pic>
    </p:spTree>
    <p:extLst>
      <p:ext uri="{BB962C8B-B14F-4D97-AF65-F5344CB8AC3E}">
        <p14:creationId xmlns:p14="http://schemas.microsoft.com/office/powerpoint/2010/main" val="130449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5838940" y="0"/>
            <a:ext cx="11017"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12662" y="80618"/>
            <a:ext cx="4036338" cy="2221908"/>
          </a:xfrm>
          <a:prstGeom prst="rect">
            <a:avLst/>
          </a:prstGeom>
        </p:spPr>
      </p:pic>
      <p:pic>
        <p:nvPicPr>
          <p:cNvPr id="5" name="Picture 4"/>
          <p:cNvPicPr>
            <a:picLocks noChangeAspect="1"/>
          </p:cNvPicPr>
          <p:nvPr/>
        </p:nvPicPr>
        <p:blipFill>
          <a:blip r:embed="rId3"/>
          <a:stretch>
            <a:fillRect/>
          </a:stretch>
        </p:blipFill>
        <p:spPr>
          <a:xfrm>
            <a:off x="596861" y="2524928"/>
            <a:ext cx="3184015" cy="2421645"/>
          </a:xfrm>
          <a:prstGeom prst="rect">
            <a:avLst/>
          </a:prstGeom>
        </p:spPr>
      </p:pic>
      <p:pic>
        <p:nvPicPr>
          <p:cNvPr id="7" name="Picture 6"/>
          <p:cNvPicPr>
            <a:picLocks noChangeAspect="1"/>
          </p:cNvPicPr>
          <p:nvPr/>
        </p:nvPicPr>
        <p:blipFill>
          <a:blip r:embed="rId4"/>
          <a:stretch>
            <a:fillRect/>
          </a:stretch>
        </p:blipFill>
        <p:spPr>
          <a:xfrm>
            <a:off x="6578562" y="80618"/>
            <a:ext cx="3377443" cy="2391808"/>
          </a:xfrm>
          <a:prstGeom prst="rect">
            <a:avLst/>
          </a:prstGeom>
        </p:spPr>
      </p:pic>
      <p:pic>
        <p:nvPicPr>
          <p:cNvPr id="8" name="Picture 7"/>
          <p:cNvPicPr>
            <a:picLocks noChangeAspect="1"/>
          </p:cNvPicPr>
          <p:nvPr/>
        </p:nvPicPr>
        <p:blipFill>
          <a:blip r:embed="rId5"/>
          <a:stretch>
            <a:fillRect/>
          </a:stretch>
        </p:blipFill>
        <p:spPr>
          <a:xfrm>
            <a:off x="6925946" y="2472426"/>
            <a:ext cx="1964150" cy="2867025"/>
          </a:xfrm>
          <a:prstGeom prst="rect">
            <a:avLst/>
          </a:prstGeom>
        </p:spPr>
      </p:pic>
    </p:spTree>
    <p:extLst>
      <p:ext uri="{BB962C8B-B14F-4D97-AF65-F5344CB8AC3E}">
        <p14:creationId xmlns:p14="http://schemas.microsoft.com/office/powerpoint/2010/main" val="2337003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287" y="209320"/>
            <a:ext cx="11545677" cy="7017306"/>
          </a:xfrm>
          <a:prstGeom prst="rect">
            <a:avLst/>
          </a:prstGeom>
          <a:noFill/>
        </p:spPr>
        <p:txBody>
          <a:bodyPr wrap="square" rtlCol="0">
            <a:spAutoFit/>
          </a:bodyPr>
          <a:lstStyle/>
          <a:p>
            <a:r>
              <a:rPr lang="en-US" dirty="0" smtClean="0"/>
              <a:t>Step 2- Enable the ribbon client on the proxy interface and pass the name of the service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In this also we will not passing the hard coded </a:t>
            </a:r>
            <a:r>
              <a:rPr lang="en-US" dirty="0" err="1" smtClean="0"/>
              <a:t>url</a:t>
            </a:r>
            <a:r>
              <a:rPr lang="en-US" dirty="0" smtClean="0"/>
              <a:t> so we can establish the </a:t>
            </a:r>
            <a:r>
              <a:rPr lang="en-US" dirty="0" err="1" smtClean="0"/>
              <a:t>url</a:t>
            </a:r>
            <a:r>
              <a:rPr lang="en-US" dirty="0" smtClean="0"/>
              <a:t> among the multiple instances.(8000, 8001)</a:t>
            </a:r>
          </a:p>
          <a:p>
            <a:endParaRPr lang="en-US" dirty="0"/>
          </a:p>
          <a:p>
            <a:r>
              <a:rPr lang="en-US" dirty="0" smtClean="0"/>
              <a:t>Step 3- Make the changes in </a:t>
            </a:r>
            <a:r>
              <a:rPr lang="en-US" dirty="0" err="1" smtClean="0"/>
              <a:t>application.property</a:t>
            </a:r>
            <a:r>
              <a:rPr lang="en-US" dirty="0" smtClean="0"/>
              <a:t> file of the currency conversion service to add the multiple instances of the currency exchange service.</a:t>
            </a:r>
            <a:endParaRPr lang="en-US" dirty="0"/>
          </a:p>
          <a:p>
            <a:r>
              <a:rPr lang="en-US" dirty="0" smtClean="0"/>
              <a:t> </a:t>
            </a:r>
          </a:p>
          <a:p>
            <a:r>
              <a:rPr lang="en-US" dirty="0" smtClean="0">
                <a:solidFill>
                  <a:srgbClr val="FF0000"/>
                </a:solidFill>
              </a:rPr>
              <a:t>currency-</a:t>
            </a:r>
            <a:r>
              <a:rPr lang="en-US" dirty="0" err="1" smtClean="0">
                <a:solidFill>
                  <a:srgbClr val="FF0000"/>
                </a:solidFill>
              </a:rPr>
              <a:t>exchangeservice.ribbon.listOfServers</a:t>
            </a:r>
            <a:r>
              <a:rPr lang="en-US" dirty="0" smtClean="0">
                <a:solidFill>
                  <a:srgbClr val="FF0000"/>
                </a:solidFill>
              </a:rPr>
              <a:t>=http</a:t>
            </a:r>
            <a:r>
              <a:rPr lang="en-US" dirty="0">
                <a:solidFill>
                  <a:srgbClr val="FF0000"/>
                </a:solidFill>
              </a:rPr>
              <a:t>://localhost:8000,http://</a:t>
            </a:r>
            <a:r>
              <a:rPr lang="en-US" dirty="0" smtClean="0">
                <a:solidFill>
                  <a:srgbClr val="FF0000"/>
                </a:solidFill>
              </a:rPr>
              <a:t>localhost:8001</a:t>
            </a:r>
          </a:p>
          <a:p>
            <a:endParaRPr lang="en-US" dirty="0">
              <a:solidFill>
                <a:srgbClr val="FF0000"/>
              </a:solidFill>
            </a:endParaRPr>
          </a:p>
          <a:p>
            <a:r>
              <a:rPr lang="en-US" dirty="0" smtClean="0"/>
              <a:t>Step 4- Create the multiple instance of the </a:t>
            </a:r>
            <a:r>
              <a:rPr lang="en-US" dirty="0"/>
              <a:t>currency exchange </a:t>
            </a:r>
            <a:r>
              <a:rPr lang="en-US" dirty="0" smtClean="0"/>
              <a:t>service.</a:t>
            </a:r>
          </a:p>
          <a:p>
            <a:endParaRPr lang="en-US" dirty="0"/>
          </a:p>
          <a:p>
            <a:r>
              <a:rPr lang="en-US" dirty="0" smtClean="0"/>
              <a:t>						After this if we hit the currency conversion-convertor-feign 						service some time it will hit instance of 8000 and sometime it 						will hit 8001 of currency exchange service to get information. 						In this way it will distribute the  load among the multiple 							instance of the currency exchange service</a:t>
            </a:r>
          </a:p>
          <a:p>
            <a:endParaRPr lang="en-US" dirty="0"/>
          </a:p>
          <a:p>
            <a:endParaRPr lang="en-US" dirty="0"/>
          </a:p>
        </p:txBody>
      </p:sp>
      <p:pic>
        <p:nvPicPr>
          <p:cNvPr id="3" name="Picture 2"/>
          <p:cNvPicPr>
            <a:picLocks noChangeAspect="1"/>
          </p:cNvPicPr>
          <p:nvPr/>
        </p:nvPicPr>
        <p:blipFill>
          <a:blip r:embed="rId2"/>
          <a:stretch>
            <a:fillRect/>
          </a:stretch>
        </p:blipFill>
        <p:spPr>
          <a:xfrm>
            <a:off x="328153" y="777206"/>
            <a:ext cx="5631972" cy="1472258"/>
          </a:xfrm>
          <a:prstGeom prst="rect">
            <a:avLst/>
          </a:prstGeom>
        </p:spPr>
      </p:pic>
      <p:pic>
        <p:nvPicPr>
          <p:cNvPr id="4" name="Picture 3"/>
          <p:cNvPicPr>
            <a:picLocks noChangeAspect="1"/>
          </p:cNvPicPr>
          <p:nvPr/>
        </p:nvPicPr>
        <p:blipFill>
          <a:blip r:embed="rId3"/>
          <a:stretch>
            <a:fillRect/>
          </a:stretch>
        </p:blipFill>
        <p:spPr>
          <a:xfrm>
            <a:off x="1382044" y="4896931"/>
            <a:ext cx="3861985" cy="2471174"/>
          </a:xfrm>
          <a:prstGeom prst="rect">
            <a:avLst/>
          </a:prstGeom>
        </p:spPr>
      </p:pic>
    </p:spTree>
    <p:extLst>
      <p:ext uri="{BB962C8B-B14F-4D97-AF65-F5344CB8AC3E}">
        <p14:creationId xmlns:p14="http://schemas.microsoft.com/office/powerpoint/2010/main" val="3214897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33870" y="319489"/>
            <a:ext cx="4737253" cy="461665"/>
          </a:xfrm>
          <a:prstGeom prst="rect">
            <a:avLst/>
          </a:prstGeom>
          <a:noFill/>
        </p:spPr>
        <p:txBody>
          <a:bodyPr wrap="square" rtlCol="0">
            <a:spAutoFit/>
          </a:bodyPr>
          <a:lstStyle/>
          <a:p>
            <a:r>
              <a:rPr lang="en-US" sz="2400" b="1" dirty="0"/>
              <a:t>Setting up Eureka </a:t>
            </a:r>
            <a:r>
              <a:rPr lang="en-US" sz="2400" b="1" dirty="0" smtClean="0"/>
              <a:t>Naming Server</a:t>
            </a:r>
            <a:endParaRPr lang="en-US" sz="2400" b="1" dirty="0"/>
          </a:p>
        </p:txBody>
      </p:sp>
      <p:sp>
        <p:nvSpPr>
          <p:cNvPr id="4" name="TextBox 3"/>
          <p:cNvSpPr txBox="1"/>
          <p:nvPr/>
        </p:nvSpPr>
        <p:spPr>
          <a:xfrm>
            <a:off x="121186" y="903383"/>
            <a:ext cx="11920250" cy="4247317"/>
          </a:xfrm>
          <a:prstGeom prst="rect">
            <a:avLst/>
          </a:prstGeom>
          <a:noFill/>
        </p:spPr>
        <p:txBody>
          <a:bodyPr wrap="square" rtlCol="0">
            <a:spAutoFit/>
          </a:bodyPr>
          <a:lstStyle/>
          <a:p>
            <a:pPr marL="285750" indent="-285750">
              <a:buFontTx/>
              <a:buChar char="-"/>
            </a:pPr>
            <a:r>
              <a:rPr lang="en-US" dirty="0" smtClean="0"/>
              <a:t>Till now we have made the communication between one instance of the currency conversation service to two instance of the currency exchange service.</a:t>
            </a:r>
          </a:p>
          <a:p>
            <a:pPr marL="285750" indent="-285750">
              <a:buFontTx/>
              <a:buChar char="-"/>
            </a:pPr>
            <a:r>
              <a:rPr lang="en-US" dirty="0" smtClean="0"/>
              <a:t>There is one problem in above ribbon service.</a:t>
            </a:r>
          </a:p>
          <a:p>
            <a:pPr marL="285750" indent="-285750">
              <a:buFontTx/>
              <a:buChar char="-"/>
            </a:pPr>
            <a:r>
              <a:rPr lang="en-US" dirty="0" smtClean="0"/>
              <a:t>If dynamically we have to increase the instances or decrease the instances of the services we have to make changes in the </a:t>
            </a:r>
            <a:r>
              <a:rPr lang="en-US" dirty="0" err="1" smtClean="0"/>
              <a:t>application.property</a:t>
            </a:r>
            <a:r>
              <a:rPr lang="en-US" dirty="0" smtClean="0"/>
              <a:t> file. Which is not good practice and not possible dynamically</a:t>
            </a:r>
          </a:p>
          <a:p>
            <a:pPr marL="285750" indent="-285750">
              <a:buFontTx/>
              <a:buChar char="-"/>
            </a:pPr>
            <a:r>
              <a:rPr lang="en-US" dirty="0" smtClean="0"/>
              <a:t>In this Eureka server plays the roll to scale up and scale down the services depend on the need</a:t>
            </a:r>
          </a:p>
          <a:p>
            <a:pPr marL="285750" indent="-285750">
              <a:buFontTx/>
              <a:buChar char="-"/>
            </a:pPr>
            <a:r>
              <a:rPr lang="en-US" dirty="0" smtClean="0"/>
              <a:t>All instances of the all micro services will be registered on the Eureka naming server </a:t>
            </a:r>
          </a:p>
          <a:p>
            <a:r>
              <a:rPr lang="en-US" dirty="0" smtClean="0"/>
              <a:t>-    Whenever </a:t>
            </a:r>
            <a:r>
              <a:rPr lang="en-US" dirty="0"/>
              <a:t>an instance of a micro service comes up it would register itself Eureka naming</a:t>
            </a:r>
          </a:p>
          <a:p>
            <a:r>
              <a:rPr lang="en-US" dirty="0" smtClean="0"/>
              <a:t>     service </a:t>
            </a:r>
            <a:r>
              <a:rPr lang="en-US" dirty="0"/>
              <a:t>this is called Service registration.</a:t>
            </a:r>
          </a:p>
          <a:p>
            <a:r>
              <a:rPr lang="en-US" dirty="0" smtClean="0"/>
              <a:t>-   And </a:t>
            </a:r>
            <a:r>
              <a:rPr lang="en-US" dirty="0"/>
              <a:t>whenever a service wants to talk to another service let's said the currency calculation Service wants to talk</a:t>
            </a:r>
          </a:p>
          <a:p>
            <a:r>
              <a:rPr lang="en-US" dirty="0"/>
              <a:t>to the currency exchange service what would it do.</a:t>
            </a:r>
          </a:p>
          <a:p>
            <a:r>
              <a:rPr lang="en-US" dirty="0" smtClean="0"/>
              <a:t>- It </a:t>
            </a:r>
            <a:r>
              <a:rPr lang="en-US" dirty="0"/>
              <a:t>would talk to the name server and it would ask the name server what are the instances of the </a:t>
            </a:r>
            <a:r>
              <a:rPr lang="en-US" dirty="0" smtClean="0"/>
              <a:t>currency exchange </a:t>
            </a:r>
            <a:r>
              <a:rPr lang="en-US" dirty="0"/>
              <a:t>service </a:t>
            </a:r>
            <a:r>
              <a:rPr lang="en-US" dirty="0" smtClean="0"/>
              <a:t>        that </a:t>
            </a:r>
            <a:r>
              <a:rPr lang="en-US" dirty="0"/>
              <a:t>are currently </a:t>
            </a:r>
            <a:r>
              <a:rPr lang="en-US" dirty="0" smtClean="0"/>
              <a:t>running. </a:t>
            </a:r>
            <a:r>
              <a:rPr lang="en-US" u="sng" dirty="0" smtClean="0"/>
              <a:t>This </a:t>
            </a:r>
            <a:r>
              <a:rPr lang="en-US" u="sng" dirty="0"/>
              <a:t>is </a:t>
            </a:r>
            <a:r>
              <a:rPr lang="en-US" u="sng" dirty="0" smtClean="0"/>
              <a:t>called </a:t>
            </a:r>
            <a:r>
              <a:rPr lang="en-US" dirty="0" smtClean="0"/>
              <a:t>Service </a:t>
            </a:r>
            <a:r>
              <a:rPr lang="en-US" dirty="0"/>
              <a:t>discovery.</a:t>
            </a:r>
          </a:p>
          <a:p>
            <a:pPr marL="285750" indent="-285750">
              <a:buFontTx/>
              <a:buChar char="-"/>
            </a:pPr>
            <a:r>
              <a:rPr lang="en-US" u="sng" dirty="0"/>
              <a:t>The two important features of the naming server are service registration and service discovery at startup</a:t>
            </a:r>
            <a:endParaRPr lang="en-US" dirty="0" smtClean="0"/>
          </a:p>
          <a:p>
            <a:pPr marL="285750" indent="-285750">
              <a:buFontTx/>
              <a:buChar char="-"/>
            </a:pPr>
            <a:endParaRPr lang="en-US" dirty="0"/>
          </a:p>
        </p:txBody>
      </p:sp>
    </p:spTree>
    <p:extLst>
      <p:ext uri="{BB962C8B-B14F-4D97-AF65-F5344CB8AC3E}">
        <p14:creationId xmlns:p14="http://schemas.microsoft.com/office/powerpoint/2010/main" val="2674323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4235"/>
            <a:ext cx="11766014" cy="6740307"/>
          </a:xfrm>
          <a:prstGeom prst="rect">
            <a:avLst/>
          </a:prstGeom>
          <a:noFill/>
        </p:spPr>
        <p:txBody>
          <a:bodyPr wrap="square" rtlCol="0">
            <a:spAutoFit/>
          </a:bodyPr>
          <a:lstStyle/>
          <a:p>
            <a:r>
              <a:rPr lang="en-US" b="1" dirty="0" smtClean="0"/>
              <a:t>Steps to configure Eureka naming </a:t>
            </a:r>
          </a:p>
          <a:p>
            <a:r>
              <a:rPr lang="en-US" dirty="0"/>
              <a:t>The first thing is we would want to create a component for the Eureka naming server the second thing</a:t>
            </a:r>
          </a:p>
          <a:p>
            <a:r>
              <a:rPr lang="en-US" dirty="0"/>
              <a:t>is we would need to update the currency calculation service to connect the Eureka naming server the third</a:t>
            </a:r>
          </a:p>
          <a:p>
            <a:r>
              <a:rPr lang="en-US" dirty="0"/>
              <a:t>thing that's we would want to connect the currency exchange application also to talk to the Eureka naming</a:t>
            </a:r>
          </a:p>
          <a:p>
            <a:r>
              <a:rPr lang="en-US" dirty="0"/>
              <a:t>server.</a:t>
            </a:r>
          </a:p>
          <a:p>
            <a:r>
              <a:rPr lang="en-US" dirty="0"/>
              <a:t>The last thing we would do is configure ribbon.</a:t>
            </a:r>
          </a:p>
          <a:p>
            <a:r>
              <a:rPr lang="en-US" dirty="0"/>
              <a:t>Ribbon is actually currently installed in the currency calculation service.</a:t>
            </a:r>
          </a:p>
          <a:p>
            <a:r>
              <a:rPr lang="en-US" dirty="0"/>
              <a:t>Once the currency exchange service instances register with the naming server.</a:t>
            </a:r>
          </a:p>
          <a:p>
            <a:r>
              <a:rPr lang="en-US" dirty="0"/>
              <a:t>We would then use the ribbon to find those details from the naming server.</a:t>
            </a:r>
          </a:p>
          <a:p>
            <a:r>
              <a:rPr lang="en-US" dirty="0"/>
              <a:t>That would be the last step before we would be able to use the naming.</a:t>
            </a:r>
          </a:p>
          <a:p>
            <a:endParaRPr lang="en-US" dirty="0" smtClean="0"/>
          </a:p>
          <a:p>
            <a:endParaRPr lang="en-US" dirty="0"/>
          </a:p>
          <a:p>
            <a:r>
              <a:rPr lang="en-US" dirty="0" smtClean="0"/>
              <a:t>Step 1-  Create the spring boot project naming Netflix-eureka- naming-server with below dependencies</a:t>
            </a:r>
          </a:p>
          <a:p>
            <a:endParaRPr lang="en-US" dirty="0"/>
          </a:p>
          <a:p>
            <a:r>
              <a:rPr lang="en-US" dirty="0" smtClean="0"/>
              <a:t>Step 2- @</a:t>
            </a:r>
            <a:r>
              <a:rPr lang="en-US" dirty="0" err="1" smtClean="0"/>
              <a:t>EnableEurekaServer</a:t>
            </a:r>
            <a:r>
              <a:rPr lang="en-US" dirty="0" smtClean="0"/>
              <a:t> in the main class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Step 3- add some properties in the </a:t>
            </a:r>
            <a:r>
              <a:rPr lang="en-US" dirty="0" err="1" smtClean="0"/>
              <a:t>application.property</a:t>
            </a:r>
            <a:r>
              <a:rPr lang="en-US" dirty="0" smtClean="0"/>
              <a:t> file like </a:t>
            </a:r>
            <a:r>
              <a:rPr lang="en-US" dirty="0" err="1" smtClean="0"/>
              <a:t>server.port</a:t>
            </a:r>
            <a:r>
              <a:rPr lang="en-US" dirty="0" smtClean="0"/>
              <a:t> and application name</a:t>
            </a:r>
          </a:p>
          <a:p>
            <a:r>
              <a:rPr lang="en-US" dirty="0" err="1"/>
              <a:t>eureka.client.register</a:t>
            </a:r>
            <a:r>
              <a:rPr lang="en-US" dirty="0"/>
              <a:t>-with-eureka=false</a:t>
            </a:r>
          </a:p>
          <a:p>
            <a:r>
              <a:rPr lang="en-US" dirty="0" err="1"/>
              <a:t>eureka.client.fetch</a:t>
            </a:r>
            <a:r>
              <a:rPr lang="en-US" dirty="0"/>
              <a:t>-registry=false</a:t>
            </a:r>
            <a:endParaRPr lang="en-US" dirty="0"/>
          </a:p>
        </p:txBody>
      </p:sp>
      <p:pic>
        <p:nvPicPr>
          <p:cNvPr id="3" name="Picture 2"/>
          <p:cNvPicPr>
            <a:picLocks noChangeAspect="1"/>
          </p:cNvPicPr>
          <p:nvPr/>
        </p:nvPicPr>
        <p:blipFill>
          <a:blip r:embed="rId2"/>
          <a:stretch>
            <a:fillRect/>
          </a:stretch>
        </p:blipFill>
        <p:spPr>
          <a:xfrm>
            <a:off x="2835007" y="3800703"/>
            <a:ext cx="3048000" cy="323850"/>
          </a:xfrm>
          <a:prstGeom prst="rect">
            <a:avLst/>
          </a:prstGeom>
        </p:spPr>
      </p:pic>
      <p:pic>
        <p:nvPicPr>
          <p:cNvPr id="4" name="Picture 3"/>
          <p:cNvPicPr>
            <a:picLocks noChangeAspect="1"/>
          </p:cNvPicPr>
          <p:nvPr/>
        </p:nvPicPr>
        <p:blipFill>
          <a:blip r:embed="rId3"/>
          <a:stretch>
            <a:fillRect/>
          </a:stretch>
        </p:blipFill>
        <p:spPr>
          <a:xfrm>
            <a:off x="578901" y="4330604"/>
            <a:ext cx="4962583" cy="1305245"/>
          </a:xfrm>
          <a:prstGeom prst="rect">
            <a:avLst/>
          </a:prstGeom>
        </p:spPr>
      </p:pic>
    </p:spTree>
    <p:extLst>
      <p:ext uri="{BB962C8B-B14F-4D97-AF65-F5344CB8AC3E}">
        <p14:creationId xmlns:p14="http://schemas.microsoft.com/office/powerpoint/2010/main" val="1921186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2202" y="231354"/>
            <a:ext cx="11799065" cy="7017306"/>
          </a:xfrm>
          <a:prstGeom prst="rect">
            <a:avLst/>
          </a:prstGeom>
          <a:noFill/>
        </p:spPr>
        <p:txBody>
          <a:bodyPr wrap="square" rtlCol="0">
            <a:spAutoFit/>
          </a:bodyPr>
          <a:lstStyle/>
          <a:p>
            <a:r>
              <a:rPr lang="en-US" dirty="0" smtClean="0"/>
              <a:t>Step 4- If we hit the </a:t>
            </a:r>
            <a:r>
              <a:rPr lang="en-US" dirty="0" err="1" smtClean="0"/>
              <a:t>url</a:t>
            </a:r>
            <a:r>
              <a:rPr lang="en-US" dirty="0" smtClean="0"/>
              <a:t> </a:t>
            </a:r>
            <a:r>
              <a:rPr lang="en-US" dirty="0" err="1" smtClean="0"/>
              <a:t>ther</a:t>
            </a:r>
            <a:r>
              <a:rPr lang="en-US" dirty="0" smtClean="0"/>
              <a:t> browser for eureka application we will get one UI as below (</a:t>
            </a:r>
            <a:r>
              <a:rPr lang="en-US" dirty="0" err="1" smtClean="0"/>
              <a:t>url</a:t>
            </a:r>
            <a:r>
              <a:rPr lang="en-US" dirty="0" smtClean="0"/>
              <a:t> will be like </a:t>
            </a:r>
            <a:r>
              <a:rPr lang="en-US" dirty="0" err="1" smtClean="0"/>
              <a:t>localhost:portnumber</a:t>
            </a:r>
            <a:r>
              <a:rPr lang="en-US" dirty="0" smtClean="0"/>
              <a:t>)</a:t>
            </a:r>
          </a:p>
          <a:p>
            <a:r>
              <a:rPr lang="en-US" dirty="0" smtClean="0"/>
              <a:t>Which shows the instances registered with the eureka naming server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Step 5- Connect currency calculation service and currency exchange service and limit service to the eureka naming server</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Step 6- Connect </a:t>
            </a:r>
            <a:r>
              <a:rPr lang="en-US" dirty="0"/>
              <a:t>currency calculation service </a:t>
            </a:r>
            <a:r>
              <a:rPr lang="en-US" dirty="0" smtClean="0"/>
              <a:t>to eureka</a:t>
            </a:r>
          </a:p>
          <a:p>
            <a:endParaRPr lang="en-US" dirty="0"/>
          </a:p>
          <a:p>
            <a:r>
              <a:rPr lang="en-US" dirty="0" smtClean="0"/>
              <a:t>1. Add dependency in pom.xml of </a:t>
            </a:r>
            <a:r>
              <a:rPr lang="en-US" dirty="0"/>
              <a:t>currency calculation service </a:t>
            </a:r>
            <a:r>
              <a:rPr lang="en-US" dirty="0" smtClean="0"/>
              <a:t>of eureka client</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377154" y="999092"/>
            <a:ext cx="4327047" cy="2181704"/>
          </a:xfrm>
          <a:prstGeom prst="rect">
            <a:avLst/>
          </a:prstGeom>
        </p:spPr>
      </p:pic>
      <p:pic>
        <p:nvPicPr>
          <p:cNvPr id="5" name="Picture 4"/>
          <p:cNvPicPr>
            <a:picLocks noChangeAspect="1"/>
          </p:cNvPicPr>
          <p:nvPr/>
        </p:nvPicPr>
        <p:blipFill>
          <a:blip r:embed="rId3"/>
          <a:stretch>
            <a:fillRect/>
          </a:stretch>
        </p:blipFill>
        <p:spPr>
          <a:xfrm>
            <a:off x="1337689" y="3948535"/>
            <a:ext cx="3641936" cy="1575116"/>
          </a:xfrm>
          <a:prstGeom prst="rect">
            <a:avLst/>
          </a:prstGeom>
        </p:spPr>
      </p:pic>
    </p:spTree>
    <p:extLst>
      <p:ext uri="{BB962C8B-B14F-4D97-AF65-F5344CB8AC3E}">
        <p14:creationId xmlns:p14="http://schemas.microsoft.com/office/powerpoint/2010/main" val="1209100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531" y="136334"/>
            <a:ext cx="2982530" cy="1682729"/>
          </a:xfrm>
          <a:prstGeom prst="rect">
            <a:avLst/>
          </a:prstGeom>
        </p:spPr>
      </p:pic>
      <p:sp>
        <p:nvSpPr>
          <p:cNvPr id="3" name="TextBox 2"/>
          <p:cNvSpPr txBox="1"/>
          <p:nvPr/>
        </p:nvSpPr>
        <p:spPr>
          <a:xfrm>
            <a:off x="176270" y="2236424"/>
            <a:ext cx="11380424" cy="4524315"/>
          </a:xfrm>
          <a:prstGeom prst="rect">
            <a:avLst/>
          </a:prstGeom>
          <a:noFill/>
        </p:spPr>
        <p:txBody>
          <a:bodyPr wrap="square" rtlCol="0">
            <a:spAutoFit/>
          </a:bodyPr>
          <a:lstStyle/>
          <a:p>
            <a:r>
              <a:rPr lang="en-US" dirty="0" smtClean="0"/>
              <a:t>2. In the main class of the </a:t>
            </a:r>
            <a:r>
              <a:rPr lang="en-US" dirty="0"/>
              <a:t>currency calculation </a:t>
            </a:r>
            <a:r>
              <a:rPr lang="en-US" dirty="0" smtClean="0"/>
              <a:t>service enable the @</a:t>
            </a:r>
            <a:r>
              <a:rPr lang="en-US" dirty="0" err="1" smtClean="0"/>
              <a:t>EnableDiscoveryClient</a:t>
            </a:r>
            <a:endParaRPr lang="en-US" dirty="0" smtClean="0"/>
          </a:p>
          <a:p>
            <a:endParaRPr lang="en-US" dirty="0"/>
          </a:p>
          <a:p>
            <a:endParaRPr lang="en-US" dirty="0" smtClean="0"/>
          </a:p>
          <a:p>
            <a:endParaRPr lang="en-US" dirty="0"/>
          </a:p>
          <a:p>
            <a:endParaRPr lang="en-US" dirty="0" smtClean="0"/>
          </a:p>
          <a:p>
            <a:r>
              <a:rPr lang="en-US" dirty="0" smtClean="0"/>
              <a:t>3. Set the property in property file of </a:t>
            </a:r>
            <a:r>
              <a:rPr lang="en-US" dirty="0"/>
              <a:t>currency calculation service </a:t>
            </a:r>
            <a:r>
              <a:rPr lang="en-US" dirty="0" smtClean="0"/>
              <a:t> as below</a:t>
            </a:r>
          </a:p>
          <a:p>
            <a:endParaRPr lang="en-US" dirty="0"/>
          </a:p>
          <a:p>
            <a:r>
              <a:rPr lang="en-US" dirty="0" err="1" smtClean="0">
                <a:solidFill>
                  <a:srgbClr val="FF0000"/>
                </a:solidFill>
              </a:rPr>
              <a:t>eureka.client.service-url.defaultzone</a:t>
            </a:r>
            <a:r>
              <a:rPr lang="en-US" dirty="0" smtClean="0">
                <a:solidFill>
                  <a:srgbClr val="FF0000"/>
                </a:solidFill>
              </a:rPr>
              <a:t>=http</a:t>
            </a:r>
            <a:r>
              <a:rPr lang="en-US" dirty="0">
                <a:solidFill>
                  <a:srgbClr val="FF0000"/>
                </a:solidFill>
              </a:rPr>
              <a:t>://</a:t>
            </a:r>
            <a:r>
              <a:rPr lang="en-US" dirty="0" smtClean="0">
                <a:solidFill>
                  <a:srgbClr val="FF0000"/>
                </a:solidFill>
              </a:rPr>
              <a:t>localhost:8761/eureka (URL of the </a:t>
            </a:r>
            <a:r>
              <a:rPr lang="en-US" dirty="0">
                <a:solidFill>
                  <a:srgbClr val="FF0000"/>
                </a:solidFill>
              </a:rPr>
              <a:t>E</a:t>
            </a:r>
            <a:r>
              <a:rPr lang="en-US" dirty="0" smtClean="0">
                <a:solidFill>
                  <a:srgbClr val="FF0000"/>
                </a:solidFill>
              </a:rPr>
              <a:t>ureka server).</a:t>
            </a:r>
          </a:p>
          <a:p>
            <a:endParaRPr lang="en-US" dirty="0">
              <a:solidFill>
                <a:srgbClr val="FF0000"/>
              </a:solidFill>
            </a:endParaRPr>
          </a:p>
          <a:p>
            <a:r>
              <a:rPr lang="en-US" dirty="0"/>
              <a:t>4. </a:t>
            </a:r>
            <a:r>
              <a:rPr lang="en-US" dirty="0" smtClean="0"/>
              <a:t>Once we restart the </a:t>
            </a:r>
            <a:r>
              <a:rPr lang="en-US" dirty="0"/>
              <a:t>currency calculation service </a:t>
            </a:r>
            <a:r>
              <a:rPr lang="en-US" dirty="0" smtClean="0"/>
              <a:t>and hit the </a:t>
            </a:r>
            <a:r>
              <a:rPr lang="en-US" dirty="0" err="1" smtClean="0"/>
              <a:t>url</a:t>
            </a:r>
            <a:r>
              <a:rPr lang="en-US" dirty="0" smtClean="0"/>
              <a:t> of Eureka server, you will get below screen with </a:t>
            </a:r>
            <a:r>
              <a:rPr lang="en-US" dirty="0"/>
              <a:t>currency calculation service </a:t>
            </a:r>
            <a:r>
              <a:rPr lang="en-US" dirty="0" smtClean="0"/>
              <a:t> is registered with eureka naming server</a:t>
            </a:r>
          </a:p>
          <a:p>
            <a:endParaRPr lang="en-US" dirty="0"/>
          </a:p>
          <a:p>
            <a:endParaRPr lang="en-US" dirty="0"/>
          </a:p>
          <a:p>
            <a:endParaRPr lang="en-US" dirty="0"/>
          </a:p>
          <a:p>
            <a:endParaRPr lang="en-US" dirty="0" smtClean="0"/>
          </a:p>
          <a:p>
            <a:r>
              <a:rPr lang="en-US" dirty="0" smtClean="0"/>
              <a:t> </a:t>
            </a:r>
            <a:endParaRPr lang="en-US" dirty="0"/>
          </a:p>
        </p:txBody>
      </p:sp>
      <p:pic>
        <p:nvPicPr>
          <p:cNvPr id="4" name="Picture 3"/>
          <p:cNvPicPr>
            <a:picLocks noChangeAspect="1"/>
          </p:cNvPicPr>
          <p:nvPr/>
        </p:nvPicPr>
        <p:blipFill>
          <a:blip r:embed="rId3"/>
          <a:stretch>
            <a:fillRect/>
          </a:stretch>
        </p:blipFill>
        <p:spPr>
          <a:xfrm>
            <a:off x="482963" y="2579955"/>
            <a:ext cx="4924425" cy="904875"/>
          </a:xfrm>
          <a:prstGeom prst="rect">
            <a:avLst/>
          </a:prstGeom>
        </p:spPr>
      </p:pic>
      <p:pic>
        <p:nvPicPr>
          <p:cNvPr id="7" name="Picture 6"/>
          <p:cNvPicPr>
            <a:picLocks noChangeAspect="1"/>
          </p:cNvPicPr>
          <p:nvPr/>
        </p:nvPicPr>
        <p:blipFill>
          <a:blip r:embed="rId4"/>
          <a:stretch>
            <a:fillRect/>
          </a:stretch>
        </p:blipFill>
        <p:spPr>
          <a:xfrm>
            <a:off x="1681852" y="5232261"/>
            <a:ext cx="2978284" cy="1528478"/>
          </a:xfrm>
          <a:prstGeom prst="rect">
            <a:avLst/>
          </a:prstGeom>
        </p:spPr>
      </p:pic>
    </p:spTree>
    <p:extLst>
      <p:ext uri="{BB962C8B-B14F-4D97-AF65-F5344CB8AC3E}">
        <p14:creationId xmlns:p14="http://schemas.microsoft.com/office/powerpoint/2010/main" val="3822737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118" y="242371"/>
            <a:ext cx="11909234" cy="6463308"/>
          </a:xfrm>
          <a:prstGeom prst="rect">
            <a:avLst/>
          </a:prstGeom>
          <a:noFill/>
        </p:spPr>
        <p:txBody>
          <a:bodyPr wrap="square" rtlCol="0">
            <a:spAutoFit/>
          </a:bodyPr>
          <a:lstStyle/>
          <a:p>
            <a:r>
              <a:rPr lang="en-US" dirty="0" smtClean="0"/>
              <a:t>Step 7 - </a:t>
            </a:r>
            <a:r>
              <a:rPr lang="en-US" dirty="0"/>
              <a:t>Connecting </a:t>
            </a:r>
            <a:r>
              <a:rPr lang="en-US" dirty="0" smtClean="0"/>
              <a:t>Currency Exchange </a:t>
            </a:r>
            <a:r>
              <a:rPr lang="en-US" dirty="0" err="1"/>
              <a:t>Microservice</a:t>
            </a:r>
            <a:r>
              <a:rPr lang="en-US" dirty="0"/>
              <a:t> to </a:t>
            </a:r>
            <a:r>
              <a:rPr lang="en-US" dirty="0" smtClean="0"/>
              <a:t>Eureka</a:t>
            </a:r>
          </a:p>
          <a:p>
            <a:endParaRPr lang="en-US" dirty="0"/>
          </a:p>
          <a:p>
            <a:r>
              <a:rPr lang="en-US" dirty="0" smtClean="0"/>
              <a:t>Same step as above we can follow to </a:t>
            </a:r>
            <a:r>
              <a:rPr lang="en-US" dirty="0"/>
              <a:t>Connecting </a:t>
            </a:r>
            <a:r>
              <a:rPr lang="en-US" dirty="0" smtClean="0"/>
              <a:t>Currency Exchange </a:t>
            </a:r>
            <a:r>
              <a:rPr lang="en-US" dirty="0" err="1"/>
              <a:t>Microservice</a:t>
            </a:r>
            <a:r>
              <a:rPr lang="en-US" dirty="0"/>
              <a:t> to </a:t>
            </a:r>
            <a:r>
              <a:rPr lang="en-US" dirty="0" smtClean="0"/>
              <a:t>Eureka</a:t>
            </a:r>
          </a:p>
          <a:p>
            <a:endParaRPr lang="en-US" dirty="0"/>
          </a:p>
          <a:p>
            <a:r>
              <a:rPr lang="en-US" dirty="0" smtClean="0"/>
              <a:t>Step 8- We have hard coded the instances of the Currency Exchange service in the currency calculation service. In this steps we are going to remove the hard coded instances of the </a:t>
            </a:r>
            <a:r>
              <a:rPr lang="en-US" dirty="0"/>
              <a:t>Currency Exchange </a:t>
            </a:r>
            <a:r>
              <a:rPr lang="en-US" dirty="0" smtClean="0"/>
              <a:t>service.(</a:t>
            </a:r>
            <a:r>
              <a:rPr lang="en-US" dirty="0"/>
              <a:t>Distributing calls </a:t>
            </a:r>
            <a:r>
              <a:rPr lang="en-US" dirty="0" smtClean="0"/>
              <a:t>using Eureka </a:t>
            </a:r>
            <a:r>
              <a:rPr lang="en-US" dirty="0"/>
              <a:t>and </a:t>
            </a:r>
            <a:r>
              <a:rPr lang="en-US" dirty="0" smtClean="0"/>
              <a:t>Ribbon)</a:t>
            </a:r>
          </a:p>
          <a:p>
            <a:endParaRPr lang="en-US" dirty="0" smtClean="0"/>
          </a:p>
          <a:p>
            <a:pPr marL="342900" indent="-342900">
              <a:buAutoNum type="arabicPeriod"/>
            </a:pPr>
            <a:r>
              <a:rPr lang="en-US" dirty="0" smtClean="0"/>
              <a:t>Remove the property  from property file of </a:t>
            </a:r>
            <a:r>
              <a:rPr lang="en-US" dirty="0"/>
              <a:t>currency calculation </a:t>
            </a:r>
            <a:r>
              <a:rPr lang="en-US" dirty="0" smtClean="0"/>
              <a:t>service.</a:t>
            </a:r>
          </a:p>
          <a:p>
            <a:r>
              <a:rPr lang="en-US" dirty="0"/>
              <a:t>#</a:t>
            </a:r>
            <a:r>
              <a:rPr lang="en-US" strike="sngStrike" dirty="0" smtClean="0"/>
              <a:t>currency-</a:t>
            </a:r>
            <a:r>
              <a:rPr lang="en-US" strike="sngStrike" dirty="0" err="1" smtClean="0"/>
              <a:t>exchangeservice.ribbon.listOfServers</a:t>
            </a:r>
            <a:r>
              <a:rPr lang="en-US" strike="sngStrike" dirty="0" smtClean="0"/>
              <a:t>=http</a:t>
            </a:r>
            <a:r>
              <a:rPr lang="en-US" strike="sngStrike" dirty="0"/>
              <a:t>://localhost:8000,http://</a:t>
            </a:r>
            <a:r>
              <a:rPr lang="en-US" strike="sngStrike" dirty="0" smtClean="0"/>
              <a:t>localhost:8001</a:t>
            </a:r>
          </a:p>
          <a:p>
            <a:endParaRPr lang="en-US" strike="sngStrike" dirty="0"/>
          </a:p>
          <a:p>
            <a:r>
              <a:rPr lang="en-US" dirty="0" smtClean="0"/>
              <a:t>After the restarting all the services all the services will get registered with the eureka server automatically </a:t>
            </a:r>
          </a:p>
          <a:p>
            <a:endParaRPr lang="en-US" dirty="0"/>
          </a:p>
          <a:p>
            <a:r>
              <a:rPr lang="en-US" dirty="0"/>
              <a:t>The important thing for us to understand right now is that without configuring the URL of the currency</a:t>
            </a:r>
          </a:p>
          <a:p>
            <a:r>
              <a:rPr lang="en-US" dirty="0"/>
              <a:t>exchange service inside the currency calculation service we are able to get the currency calculation</a:t>
            </a:r>
          </a:p>
          <a:p>
            <a:r>
              <a:rPr lang="en-US" u="sng" dirty="0"/>
              <a:t>service to talk to the currency exchange service the way it's happening is ribbon asks the naming server</a:t>
            </a:r>
          </a:p>
          <a:p>
            <a:r>
              <a:rPr lang="en-US" dirty="0"/>
              <a:t>it ask OK what are the instances of the currency exchange.</a:t>
            </a:r>
          </a:p>
          <a:p>
            <a:r>
              <a:rPr lang="en-US" dirty="0"/>
              <a:t>service and it is gets a list </a:t>
            </a:r>
            <a:r>
              <a:rPr lang="en-US" dirty="0" smtClean="0"/>
              <a:t>back of instances of the </a:t>
            </a:r>
            <a:r>
              <a:rPr lang="en-US" u="sng" dirty="0"/>
              <a:t>currency exchange service</a:t>
            </a:r>
            <a:r>
              <a:rPr lang="en-US" dirty="0" smtClean="0"/>
              <a:t> .</a:t>
            </a:r>
          </a:p>
          <a:p>
            <a:endParaRPr lang="en-US" dirty="0"/>
          </a:p>
          <a:p>
            <a:r>
              <a:rPr lang="en-US" dirty="0" smtClean="0"/>
              <a:t>- Even if we create multiple instances of the services it will automatically register with eureka naming server and we not need to hard code it into the property files</a:t>
            </a:r>
            <a:endParaRPr lang="en-US" dirty="0"/>
          </a:p>
          <a:p>
            <a:endParaRPr lang="en-US" dirty="0"/>
          </a:p>
          <a:p>
            <a:endParaRPr lang="en-US" dirty="0"/>
          </a:p>
        </p:txBody>
      </p:sp>
    </p:spTree>
    <p:extLst>
      <p:ext uri="{BB962C8B-B14F-4D97-AF65-F5344CB8AC3E}">
        <p14:creationId xmlns:p14="http://schemas.microsoft.com/office/powerpoint/2010/main" val="1214211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8284" y="132202"/>
            <a:ext cx="4263528" cy="461665"/>
          </a:xfrm>
          <a:prstGeom prst="rect">
            <a:avLst/>
          </a:prstGeom>
          <a:noFill/>
        </p:spPr>
        <p:txBody>
          <a:bodyPr wrap="square" rtlCol="0">
            <a:spAutoFit/>
          </a:bodyPr>
          <a:lstStyle/>
          <a:p>
            <a:r>
              <a:rPr lang="en-US" sz="2400" b="1" dirty="0"/>
              <a:t>Introduction to API </a:t>
            </a:r>
            <a:r>
              <a:rPr lang="en-US" sz="2400" b="1" dirty="0" smtClean="0"/>
              <a:t>Gateways</a:t>
            </a:r>
            <a:endParaRPr lang="en-US" sz="2400" b="1" dirty="0"/>
          </a:p>
        </p:txBody>
      </p:sp>
      <p:sp>
        <p:nvSpPr>
          <p:cNvPr id="3" name="TextBox 2"/>
          <p:cNvSpPr txBox="1"/>
          <p:nvPr/>
        </p:nvSpPr>
        <p:spPr>
          <a:xfrm>
            <a:off x="77118" y="925417"/>
            <a:ext cx="11920251" cy="6186309"/>
          </a:xfrm>
          <a:prstGeom prst="rect">
            <a:avLst/>
          </a:prstGeom>
          <a:noFill/>
        </p:spPr>
        <p:txBody>
          <a:bodyPr wrap="square" rtlCol="0">
            <a:spAutoFit/>
          </a:bodyPr>
          <a:lstStyle/>
          <a:p>
            <a:endParaRPr lang="en-US" dirty="0"/>
          </a:p>
          <a:p>
            <a:endParaRPr lang="en-US" dirty="0" smtClean="0"/>
          </a:p>
          <a:p>
            <a:endParaRPr lang="en-US" dirty="0"/>
          </a:p>
          <a:p>
            <a:endParaRPr lang="en-US" dirty="0" smtClean="0"/>
          </a:p>
          <a:p>
            <a:endParaRPr lang="en-US" dirty="0"/>
          </a:p>
          <a:p>
            <a:r>
              <a:rPr lang="en-US" dirty="0" smtClean="0"/>
              <a:t>- Common Properties we can implement using API </a:t>
            </a:r>
            <a:r>
              <a:rPr lang="en-US" dirty="0" err="1" smtClean="0"/>
              <a:t>getways</a:t>
            </a:r>
            <a:endParaRPr lang="en-US" dirty="0" smtClean="0"/>
          </a:p>
          <a:p>
            <a:pPr marL="342900" indent="-342900">
              <a:buAutoNum type="arabicPeriod"/>
            </a:pPr>
            <a:r>
              <a:rPr lang="en-US" dirty="0" smtClean="0"/>
              <a:t>Authentication, authorization and security- We can check each request against this parameter</a:t>
            </a:r>
          </a:p>
          <a:p>
            <a:pPr marL="342900" indent="-342900">
              <a:buAutoNum type="arabicPeriod"/>
            </a:pPr>
            <a:r>
              <a:rPr lang="en-US" dirty="0" smtClean="0"/>
              <a:t>Rate limit- We can limit the user to call the services. It could be 100, 350 times</a:t>
            </a:r>
          </a:p>
          <a:p>
            <a:pPr marL="342900" indent="-342900">
              <a:buAutoNum type="arabicPeriod"/>
            </a:pPr>
            <a:r>
              <a:rPr lang="en-US" dirty="0" smtClean="0"/>
              <a:t>Fault Tolerance- If any service down we can give default response back</a:t>
            </a:r>
          </a:p>
          <a:p>
            <a:r>
              <a:rPr lang="en-US" dirty="0" smtClean="0"/>
              <a:t>Service aggregation- </a:t>
            </a:r>
            <a:r>
              <a:rPr lang="en-US" dirty="0"/>
              <a:t>Let's say there is an external consumer who wants to call 15 different services as part of one process.</a:t>
            </a:r>
          </a:p>
          <a:p>
            <a:r>
              <a:rPr lang="en-US" dirty="0"/>
              <a:t>It's better to aggregate those 15 services and provide one service call for the external consumer.</a:t>
            </a:r>
          </a:p>
          <a:p>
            <a:endParaRPr lang="en-US" u="sng" dirty="0" smtClean="0"/>
          </a:p>
          <a:p>
            <a:r>
              <a:rPr lang="en-US" u="sng" dirty="0" smtClean="0"/>
              <a:t>So </a:t>
            </a:r>
            <a:r>
              <a:rPr lang="en-US" u="sng" dirty="0"/>
              <a:t>these are kinds of features that are common across all the micro services and these are features</a:t>
            </a:r>
          </a:p>
          <a:p>
            <a:pPr marL="342900" indent="-342900">
              <a:buAutoNum type="arabicPeriod"/>
            </a:pPr>
            <a:endParaRPr lang="en-US" dirty="0"/>
          </a:p>
          <a:p>
            <a:r>
              <a:rPr lang="en-US" dirty="0"/>
              <a:t>these are features</a:t>
            </a:r>
          </a:p>
          <a:p>
            <a:r>
              <a:rPr lang="en-US" dirty="0"/>
              <a:t>which are implemented at the level of API gateways instead of allowing micro services to call each other directly</a:t>
            </a:r>
          </a:p>
          <a:p>
            <a:r>
              <a:rPr lang="en-US" dirty="0"/>
              <a:t>what we will do is we would make all the calls go through a API gateway and the API gateway would take</a:t>
            </a:r>
          </a:p>
          <a:p>
            <a:r>
              <a:rPr lang="en-US" dirty="0"/>
              <a:t>care of providing common features like authentication making sure that all service calls are logged making</a:t>
            </a:r>
          </a:p>
          <a:p>
            <a:r>
              <a:rPr lang="en-US" dirty="0"/>
              <a:t>sure that the rate limits are at the two and making sure that these services are </a:t>
            </a:r>
            <a:r>
              <a:rPr lang="en-US" dirty="0" err="1" smtClean="0"/>
              <a:t>fault.tolerence</a:t>
            </a:r>
            <a:r>
              <a:rPr lang="en-US" dirty="0"/>
              <a:t>.</a:t>
            </a:r>
          </a:p>
          <a:p>
            <a:r>
              <a:rPr lang="en-US" dirty="0"/>
              <a:t>The API gateways can also provide aggregation services around multiple services because all calls get </a:t>
            </a:r>
            <a:r>
              <a:rPr lang="en-US" dirty="0" smtClean="0"/>
              <a:t>routed </a:t>
            </a:r>
            <a:r>
              <a:rPr lang="en-US" dirty="0"/>
              <a:t>through the API gateways it a gateways.</a:t>
            </a:r>
          </a:p>
          <a:p>
            <a:endParaRPr lang="en-US" dirty="0"/>
          </a:p>
        </p:txBody>
      </p:sp>
      <p:pic>
        <p:nvPicPr>
          <p:cNvPr id="4" name="Picture 3"/>
          <p:cNvPicPr>
            <a:picLocks noChangeAspect="1"/>
          </p:cNvPicPr>
          <p:nvPr/>
        </p:nvPicPr>
        <p:blipFill>
          <a:blip r:embed="rId2"/>
          <a:stretch>
            <a:fillRect/>
          </a:stretch>
        </p:blipFill>
        <p:spPr>
          <a:xfrm>
            <a:off x="2173880" y="704557"/>
            <a:ext cx="4458274" cy="1353411"/>
          </a:xfrm>
          <a:prstGeom prst="rect">
            <a:avLst/>
          </a:prstGeom>
        </p:spPr>
      </p:pic>
    </p:spTree>
    <p:extLst>
      <p:ext uri="{BB962C8B-B14F-4D97-AF65-F5344CB8AC3E}">
        <p14:creationId xmlns:p14="http://schemas.microsoft.com/office/powerpoint/2010/main" val="2498548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9128" y="253388"/>
            <a:ext cx="3855903" cy="461665"/>
          </a:xfrm>
          <a:prstGeom prst="rect">
            <a:avLst/>
          </a:prstGeom>
          <a:noFill/>
        </p:spPr>
        <p:txBody>
          <a:bodyPr wrap="square" rtlCol="0">
            <a:spAutoFit/>
          </a:bodyPr>
          <a:lstStyle/>
          <a:p>
            <a:r>
              <a:rPr lang="en-US" sz="2400" b="1" dirty="0"/>
              <a:t>Setting up </a:t>
            </a:r>
            <a:r>
              <a:rPr lang="en-US" sz="2400" b="1" dirty="0" err="1"/>
              <a:t>Zuul</a:t>
            </a:r>
            <a:r>
              <a:rPr lang="en-US" sz="2400" b="1" dirty="0"/>
              <a:t> API Gateway</a:t>
            </a:r>
            <a:endParaRPr lang="en-US" sz="2400" b="1" dirty="0"/>
          </a:p>
        </p:txBody>
      </p:sp>
      <p:sp>
        <p:nvSpPr>
          <p:cNvPr id="3" name="TextBox 2"/>
          <p:cNvSpPr txBox="1"/>
          <p:nvPr/>
        </p:nvSpPr>
        <p:spPr>
          <a:xfrm>
            <a:off x="242371" y="1046602"/>
            <a:ext cx="11710930" cy="5909310"/>
          </a:xfrm>
          <a:prstGeom prst="rect">
            <a:avLst/>
          </a:prstGeom>
          <a:noFill/>
        </p:spPr>
        <p:txBody>
          <a:bodyPr wrap="square" rtlCol="0">
            <a:spAutoFit/>
          </a:bodyPr>
          <a:lstStyle/>
          <a:p>
            <a:r>
              <a:rPr lang="en-US" dirty="0" smtClean="0"/>
              <a:t>Below are the steps to configure </a:t>
            </a:r>
            <a:r>
              <a:rPr lang="en-US" dirty="0" err="1" smtClean="0"/>
              <a:t>zuul</a:t>
            </a:r>
            <a:r>
              <a:rPr lang="en-US" dirty="0" smtClean="0"/>
              <a:t> </a:t>
            </a:r>
            <a:r>
              <a:rPr lang="en-US" dirty="0" err="1" smtClean="0"/>
              <a:t>api</a:t>
            </a:r>
            <a:r>
              <a:rPr lang="en-US" dirty="0" smtClean="0"/>
              <a:t> gateway</a:t>
            </a:r>
          </a:p>
          <a:p>
            <a:endParaRPr lang="en-US" dirty="0"/>
          </a:p>
          <a:p>
            <a:pPr marL="342900" indent="-342900">
              <a:buAutoNum type="arabicPeriod"/>
            </a:pPr>
            <a:r>
              <a:rPr lang="en-US" dirty="0" smtClean="0"/>
              <a:t>First  </a:t>
            </a:r>
            <a:r>
              <a:rPr lang="en-US" dirty="0"/>
              <a:t>we would want to create a component for these </a:t>
            </a:r>
            <a:r>
              <a:rPr lang="en-US" dirty="0" err="1"/>
              <a:t>zuul</a:t>
            </a:r>
            <a:r>
              <a:rPr lang="en-US" dirty="0"/>
              <a:t> API gateways server </a:t>
            </a:r>
            <a:endParaRPr lang="en-US" dirty="0" smtClean="0"/>
          </a:p>
          <a:p>
            <a:r>
              <a:rPr lang="en-US" dirty="0" smtClean="0"/>
              <a:t>2.   Decide what should </a:t>
            </a:r>
            <a:r>
              <a:rPr lang="en-US" dirty="0"/>
              <a:t>it do when it intercepts a </a:t>
            </a:r>
            <a:r>
              <a:rPr lang="en-US" dirty="0" smtClean="0"/>
              <a:t>request. So </a:t>
            </a:r>
            <a:r>
              <a:rPr lang="en-US" dirty="0"/>
              <a:t>when a currency calculation service is called to currency </a:t>
            </a:r>
            <a:r>
              <a:rPr lang="en-US" dirty="0"/>
              <a:t> </a:t>
            </a:r>
            <a:r>
              <a:rPr lang="en-US" dirty="0" smtClean="0"/>
              <a:t>         exchange </a:t>
            </a:r>
            <a:r>
              <a:rPr lang="en-US" dirty="0"/>
              <a:t>services intercepted what </a:t>
            </a:r>
            <a:r>
              <a:rPr lang="en-US" dirty="0" smtClean="0"/>
              <a:t>should this </a:t>
            </a:r>
            <a:r>
              <a:rPr lang="en-US" dirty="0" err="1"/>
              <a:t>Zuul</a:t>
            </a:r>
            <a:r>
              <a:rPr lang="en-US" dirty="0"/>
              <a:t> API gateway do you need to implement that.</a:t>
            </a:r>
          </a:p>
          <a:p>
            <a:r>
              <a:rPr lang="en-US" dirty="0" smtClean="0"/>
              <a:t>3. third </a:t>
            </a:r>
            <a:r>
              <a:rPr lang="en-US" dirty="0"/>
              <a:t>part is to make sure that all the important requests are </a:t>
            </a:r>
            <a:r>
              <a:rPr lang="en-US" dirty="0" smtClean="0"/>
              <a:t>configured to </a:t>
            </a:r>
            <a:r>
              <a:rPr lang="en-US" dirty="0"/>
              <a:t>pass </a:t>
            </a:r>
            <a:r>
              <a:rPr lang="en-US" dirty="0" smtClean="0"/>
              <a:t>through the </a:t>
            </a:r>
            <a:r>
              <a:rPr lang="en-US" dirty="0" err="1"/>
              <a:t>Zuul</a:t>
            </a:r>
            <a:r>
              <a:rPr lang="en-US" dirty="0"/>
              <a:t> API gateway.</a:t>
            </a:r>
          </a:p>
          <a:p>
            <a:endParaRPr lang="en-US" dirty="0" smtClean="0"/>
          </a:p>
          <a:p>
            <a:r>
              <a:rPr lang="en-US" dirty="0" smtClean="0"/>
              <a:t>Step 1- Create </a:t>
            </a:r>
            <a:r>
              <a:rPr lang="en-US" dirty="0" err="1" smtClean="0"/>
              <a:t>zuul</a:t>
            </a:r>
            <a:r>
              <a:rPr lang="en-US" dirty="0" smtClean="0"/>
              <a:t> </a:t>
            </a:r>
            <a:r>
              <a:rPr lang="en-US" dirty="0" err="1" smtClean="0"/>
              <a:t>api</a:t>
            </a:r>
            <a:r>
              <a:rPr lang="en-US" dirty="0" smtClean="0"/>
              <a:t> component, </a:t>
            </a:r>
          </a:p>
          <a:p>
            <a:r>
              <a:rPr lang="en-US" dirty="0" smtClean="0"/>
              <a:t>1 .for this we have to create one spring boot project naming </a:t>
            </a:r>
            <a:r>
              <a:rPr lang="en-US" b="1" dirty="0" smtClean="0"/>
              <a:t>Netflix-</a:t>
            </a:r>
            <a:r>
              <a:rPr lang="en-US" b="1" dirty="0" err="1" smtClean="0"/>
              <a:t>zuul</a:t>
            </a:r>
            <a:r>
              <a:rPr lang="en-US" b="1" dirty="0" smtClean="0"/>
              <a:t>-</a:t>
            </a:r>
            <a:r>
              <a:rPr lang="en-US" b="1" dirty="0" err="1" smtClean="0"/>
              <a:t>api</a:t>
            </a:r>
            <a:r>
              <a:rPr lang="en-US" b="1" dirty="0" smtClean="0"/>
              <a:t>-gateway-server</a:t>
            </a:r>
            <a:r>
              <a:rPr lang="en-US" dirty="0" smtClean="0"/>
              <a:t> with dependencies below</a:t>
            </a:r>
          </a:p>
          <a:p>
            <a:endParaRPr lang="en-US" dirty="0" smtClean="0"/>
          </a:p>
          <a:p>
            <a:endParaRPr lang="en-US" dirty="0"/>
          </a:p>
          <a:p>
            <a:r>
              <a:rPr lang="en-US" dirty="0" smtClean="0"/>
              <a:t> </a:t>
            </a:r>
          </a:p>
          <a:p>
            <a:r>
              <a:rPr lang="en-US" dirty="0" smtClean="0"/>
              <a:t>We need Eureka Discovery to be register </a:t>
            </a:r>
            <a:r>
              <a:rPr lang="en-US" dirty="0" err="1" smtClean="0"/>
              <a:t>zuul</a:t>
            </a:r>
            <a:r>
              <a:rPr lang="en-US" dirty="0" smtClean="0"/>
              <a:t> application on eureka server</a:t>
            </a:r>
          </a:p>
          <a:p>
            <a:r>
              <a:rPr lang="en-US" dirty="0" smtClean="0"/>
              <a:t>2. In main class of </a:t>
            </a:r>
            <a:r>
              <a:rPr lang="en-US" dirty="0" err="1" smtClean="0"/>
              <a:t>zuul</a:t>
            </a:r>
            <a:r>
              <a:rPr lang="en-US" dirty="0" smtClean="0"/>
              <a:t> </a:t>
            </a:r>
            <a:r>
              <a:rPr lang="en-US" dirty="0" err="1" smtClean="0"/>
              <a:t>api</a:t>
            </a:r>
            <a:r>
              <a:rPr lang="en-US" dirty="0" smtClean="0"/>
              <a:t> gateway we have to enable @</a:t>
            </a:r>
            <a:r>
              <a:rPr lang="en-US" dirty="0" err="1" smtClean="0"/>
              <a:t>enablezuulproxy</a:t>
            </a:r>
            <a:r>
              <a:rPr lang="en-US" dirty="0" smtClean="0"/>
              <a:t> and enable @</a:t>
            </a:r>
            <a:r>
              <a:rPr lang="en-US" dirty="0" err="1" smtClean="0"/>
              <a:t>EnableDiscoveryclient</a:t>
            </a:r>
            <a:r>
              <a:rPr lang="en-US" dirty="0" smtClean="0"/>
              <a:t> for Eureka registration</a:t>
            </a:r>
          </a:p>
          <a:p>
            <a:r>
              <a:rPr lang="en-US" dirty="0" smtClean="0"/>
              <a:t> 3. Follow all the steps required to register application on Eureka server. (We already done for configuration of eureka naming server)</a:t>
            </a:r>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470397" y="3874494"/>
            <a:ext cx="2724150" cy="342900"/>
          </a:xfrm>
          <a:prstGeom prst="rect">
            <a:avLst/>
          </a:prstGeom>
        </p:spPr>
      </p:pic>
    </p:spTree>
    <p:extLst>
      <p:ext uri="{BB962C8B-B14F-4D97-AF65-F5344CB8AC3E}">
        <p14:creationId xmlns:p14="http://schemas.microsoft.com/office/powerpoint/2010/main" val="2011914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540" y="330506"/>
            <a:ext cx="11071952" cy="5355312"/>
          </a:xfrm>
          <a:prstGeom prst="rect">
            <a:avLst/>
          </a:prstGeom>
          <a:noFill/>
        </p:spPr>
        <p:txBody>
          <a:bodyPr wrap="square" rtlCol="0">
            <a:spAutoFit/>
          </a:bodyPr>
          <a:lstStyle/>
          <a:p>
            <a:r>
              <a:rPr lang="en-US" dirty="0" smtClean="0"/>
              <a:t>Step 3- Implement some functionality in the </a:t>
            </a:r>
            <a:r>
              <a:rPr lang="en-US" dirty="0" err="1" smtClean="0"/>
              <a:t>zuul</a:t>
            </a:r>
            <a:r>
              <a:rPr lang="en-US" dirty="0" smtClean="0"/>
              <a:t> </a:t>
            </a:r>
            <a:r>
              <a:rPr lang="en-US" dirty="0" err="1" smtClean="0"/>
              <a:t>api</a:t>
            </a:r>
            <a:r>
              <a:rPr lang="en-US" dirty="0" smtClean="0"/>
              <a:t> gateway. In this project we are going to implement logging for all the services</a:t>
            </a:r>
          </a:p>
          <a:p>
            <a:endParaRPr lang="en-US" dirty="0"/>
          </a:p>
          <a:p>
            <a:pPr marL="342900" indent="-342900">
              <a:buAutoNum type="arabicPeriod"/>
            </a:pPr>
            <a:r>
              <a:rPr lang="en-US" dirty="0" smtClean="0"/>
              <a:t>Create a class for </a:t>
            </a:r>
            <a:r>
              <a:rPr lang="en-US" dirty="0" err="1" smtClean="0"/>
              <a:t>ZuulLoggingFilter</a:t>
            </a:r>
            <a:r>
              <a:rPr lang="en-US" dirty="0" smtClean="0"/>
              <a:t> which extends </a:t>
            </a:r>
            <a:r>
              <a:rPr lang="en-US" dirty="0" err="1" smtClean="0"/>
              <a:t>zuulfilter</a:t>
            </a:r>
            <a:endParaRPr lang="en-US" dirty="0" smtClean="0"/>
          </a:p>
          <a:p>
            <a:pPr marL="342900" indent="-342900">
              <a:buAutoNum type="arabicPeriod"/>
            </a:pPr>
            <a:r>
              <a:rPr lang="en-US" dirty="0" smtClean="0"/>
              <a:t>Implement all the unimplemented methods from </a:t>
            </a:r>
            <a:r>
              <a:rPr lang="en-US" dirty="0" err="1" smtClean="0"/>
              <a:t>zuulfilter</a:t>
            </a:r>
            <a:endParaRPr lang="en-US" dirty="0" smtClean="0"/>
          </a:p>
          <a:p>
            <a:r>
              <a:rPr lang="en-US" dirty="0" smtClean="0"/>
              <a:t> methods are </a:t>
            </a:r>
            <a:r>
              <a:rPr lang="en-US" dirty="0" err="1" smtClean="0"/>
              <a:t>i</a:t>
            </a:r>
            <a:r>
              <a:rPr lang="en-US" dirty="0" smtClean="0"/>
              <a:t>)</a:t>
            </a:r>
            <a:r>
              <a:rPr lang="en-US" dirty="0" err="1" smtClean="0"/>
              <a:t>shouldFilter</a:t>
            </a:r>
            <a:r>
              <a:rPr lang="en-US" dirty="0" smtClean="0"/>
              <a:t>()- decide filter or not- true for filter and false to not filter</a:t>
            </a:r>
          </a:p>
          <a:p>
            <a:r>
              <a:rPr lang="en-US" dirty="0"/>
              <a:t>	 </a:t>
            </a:r>
            <a:r>
              <a:rPr lang="en-US" dirty="0" smtClean="0"/>
              <a:t>      ii) </a:t>
            </a:r>
            <a:r>
              <a:rPr lang="en-US" dirty="0" err="1" smtClean="0"/>
              <a:t>filterType</a:t>
            </a:r>
            <a:r>
              <a:rPr lang="en-US" dirty="0" smtClean="0"/>
              <a:t>()- Tell when to be filter happen </a:t>
            </a:r>
            <a:r>
              <a:rPr lang="en-US" dirty="0" err="1" smtClean="0"/>
              <a:t>i.e</a:t>
            </a:r>
            <a:r>
              <a:rPr lang="en-US" dirty="0" smtClean="0"/>
              <a:t> before request execute or after request execute</a:t>
            </a:r>
          </a:p>
          <a:p>
            <a:r>
              <a:rPr lang="en-US" dirty="0"/>
              <a:t>	</a:t>
            </a:r>
            <a:r>
              <a:rPr lang="en-US" dirty="0" smtClean="0"/>
              <a:t>       iii) run()- Return type is Object, in this method we write actual logic</a:t>
            </a:r>
          </a:p>
          <a:p>
            <a:r>
              <a:rPr lang="en-US" dirty="0" smtClean="0"/>
              <a:t> 	        iv)</a:t>
            </a:r>
            <a:r>
              <a:rPr lang="en-US" dirty="0" err="1" smtClean="0"/>
              <a:t>filterOrder</a:t>
            </a:r>
            <a:r>
              <a:rPr lang="en-US" dirty="0" smtClean="0"/>
              <a:t>()- it decide the order of the filter</a:t>
            </a:r>
          </a:p>
          <a:p>
            <a:endParaRPr lang="en-US" dirty="0"/>
          </a:p>
          <a:p>
            <a:r>
              <a:rPr lang="en-US" dirty="0" smtClean="0"/>
              <a:t>Step 4- Now we have to execute the request through </a:t>
            </a:r>
            <a:r>
              <a:rPr lang="en-US" dirty="0" err="1" smtClean="0"/>
              <a:t>zuul</a:t>
            </a:r>
            <a:r>
              <a:rPr lang="en-US" dirty="0" smtClean="0"/>
              <a:t> </a:t>
            </a:r>
            <a:r>
              <a:rPr lang="en-US" dirty="0" err="1" smtClean="0"/>
              <a:t>api</a:t>
            </a:r>
            <a:r>
              <a:rPr lang="en-US" dirty="0" smtClean="0"/>
              <a:t> gate way. Suppose we have execute the request  of currency exchange service through </a:t>
            </a:r>
            <a:r>
              <a:rPr lang="en-US" dirty="0" err="1" smtClean="0"/>
              <a:t>zuul</a:t>
            </a:r>
            <a:r>
              <a:rPr lang="en-US" dirty="0" smtClean="0"/>
              <a:t> </a:t>
            </a:r>
            <a:r>
              <a:rPr lang="en-US" dirty="0" err="1" smtClean="0"/>
              <a:t>api</a:t>
            </a:r>
            <a:r>
              <a:rPr lang="en-US" dirty="0" smtClean="0"/>
              <a:t> gateway we have to construct </a:t>
            </a:r>
            <a:r>
              <a:rPr lang="en-US" dirty="0" err="1" smtClean="0"/>
              <a:t>url</a:t>
            </a:r>
            <a:r>
              <a:rPr lang="en-US" dirty="0" smtClean="0"/>
              <a:t> as below</a:t>
            </a:r>
          </a:p>
          <a:p>
            <a:endParaRPr lang="en-US" dirty="0"/>
          </a:p>
          <a:p>
            <a:r>
              <a:rPr lang="en-US" dirty="0" smtClean="0"/>
              <a:t>{</a:t>
            </a:r>
            <a:r>
              <a:rPr lang="en-US" dirty="0" err="1">
                <a:solidFill>
                  <a:schemeClr val="accent1">
                    <a:lumMod val="75000"/>
                  </a:schemeClr>
                </a:solidFill>
              </a:rPr>
              <a:t>url</a:t>
            </a:r>
            <a:r>
              <a:rPr lang="en-US" dirty="0">
                <a:solidFill>
                  <a:schemeClr val="accent1">
                    <a:lumMod val="75000"/>
                  </a:schemeClr>
                </a:solidFill>
              </a:rPr>
              <a:t> of </a:t>
            </a:r>
            <a:r>
              <a:rPr lang="en-US" dirty="0" err="1">
                <a:solidFill>
                  <a:schemeClr val="accent1">
                    <a:lumMod val="75000"/>
                  </a:schemeClr>
                </a:solidFill>
              </a:rPr>
              <a:t>zuul</a:t>
            </a:r>
            <a:r>
              <a:rPr lang="en-US" dirty="0">
                <a:solidFill>
                  <a:schemeClr val="accent1">
                    <a:lumMod val="75000"/>
                  </a:schemeClr>
                </a:solidFill>
              </a:rPr>
              <a:t> </a:t>
            </a:r>
            <a:r>
              <a:rPr lang="en-US" dirty="0" err="1">
                <a:solidFill>
                  <a:schemeClr val="accent1">
                    <a:lumMod val="75000"/>
                  </a:schemeClr>
                </a:solidFill>
              </a:rPr>
              <a:t>api</a:t>
            </a:r>
            <a:r>
              <a:rPr lang="en-US" dirty="0">
                <a:solidFill>
                  <a:schemeClr val="accent1">
                    <a:lumMod val="75000"/>
                  </a:schemeClr>
                </a:solidFill>
              </a:rPr>
              <a:t> gateway</a:t>
            </a:r>
            <a:r>
              <a:rPr lang="en-US" dirty="0" smtClean="0"/>
              <a:t>}/{</a:t>
            </a:r>
            <a:r>
              <a:rPr lang="en-US" dirty="0">
                <a:solidFill>
                  <a:srgbClr val="FF0000"/>
                </a:solidFill>
              </a:rPr>
              <a:t>name of the application</a:t>
            </a:r>
            <a:r>
              <a:rPr lang="en-US" dirty="0" smtClean="0"/>
              <a:t>}/{</a:t>
            </a:r>
            <a:r>
              <a:rPr lang="en-US" dirty="0" err="1" smtClean="0">
                <a:solidFill>
                  <a:srgbClr val="00B050"/>
                </a:solidFill>
              </a:rPr>
              <a:t>url</a:t>
            </a:r>
            <a:r>
              <a:rPr lang="en-US" dirty="0" smtClean="0">
                <a:solidFill>
                  <a:srgbClr val="00B050"/>
                </a:solidFill>
              </a:rPr>
              <a:t> of the request</a:t>
            </a:r>
            <a:r>
              <a:rPr lang="en-US" dirty="0" smtClean="0"/>
              <a:t>}</a:t>
            </a:r>
          </a:p>
          <a:p>
            <a:endParaRPr lang="en-US" dirty="0"/>
          </a:p>
          <a:p>
            <a:r>
              <a:rPr lang="en-US" dirty="0">
                <a:solidFill>
                  <a:schemeClr val="accent1">
                    <a:lumMod val="75000"/>
                  </a:schemeClr>
                </a:solidFill>
              </a:rPr>
              <a:t>http://</a:t>
            </a:r>
            <a:r>
              <a:rPr lang="en-US" dirty="0">
                <a:solidFill>
                  <a:schemeClr val="accent1">
                    <a:lumMod val="75000"/>
                  </a:schemeClr>
                </a:solidFill>
              </a:rPr>
              <a:t>localhost:8765</a:t>
            </a:r>
            <a:r>
              <a:rPr lang="en-US" dirty="0" smtClean="0"/>
              <a:t>/</a:t>
            </a:r>
            <a:r>
              <a:rPr lang="en-US" dirty="0" smtClean="0">
                <a:solidFill>
                  <a:srgbClr val="FF0000"/>
                </a:solidFill>
              </a:rPr>
              <a:t>currency-exchange-service</a:t>
            </a:r>
            <a:r>
              <a:rPr lang="en-US" dirty="0" smtClean="0"/>
              <a:t>/</a:t>
            </a:r>
            <a:r>
              <a:rPr lang="en-US" dirty="0" smtClean="0">
                <a:solidFill>
                  <a:srgbClr val="00B050"/>
                </a:solidFill>
              </a:rPr>
              <a:t>currencyexchange/from/EUR/to/INR </a:t>
            </a:r>
          </a:p>
          <a:p>
            <a:endParaRPr lang="en-US" dirty="0">
              <a:solidFill>
                <a:srgbClr val="00B050"/>
              </a:solidFill>
            </a:endParaRPr>
          </a:p>
          <a:p>
            <a:r>
              <a:rPr lang="en-US" dirty="0"/>
              <a:t>After </a:t>
            </a:r>
            <a:r>
              <a:rPr lang="en-US" dirty="0" err="1"/>
              <a:t>excecuting</a:t>
            </a:r>
            <a:r>
              <a:rPr lang="en-US" dirty="0"/>
              <a:t> above </a:t>
            </a:r>
            <a:r>
              <a:rPr lang="en-US" dirty="0" err="1"/>
              <a:t>url</a:t>
            </a:r>
            <a:r>
              <a:rPr lang="en-US" dirty="0"/>
              <a:t> we will get the log on the console for the request</a:t>
            </a:r>
          </a:p>
          <a:p>
            <a:endParaRPr lang="en-US" dirty="0"/>
          </a:p>
        </p:txBody>
      </p:sp>
    </p:spTree>
    <p:extLst>
      <p:ext uri="{BB962C8B-B14F-4D97-AF65-F5344CB8AC3E}">
        <p14:creationId xmlns:p14="http://schemas.microsoft.com/office/powerpoint/2010/main" val="3804121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2202"/>
            <a:ext cx="12460077" cy="6463308"/>
          </a:xfrm>
          <a:prstGeom prst="rect">
            <a:avLst/>
          </a:prstGeom>
          <a:noFill/>
        </p:spPr>
        <p:txBody>
          <a:bodyPr wrap="square" rtlCol="0">
            <a:spAutoFit/>
          </a:bodyPr>
          <a:lstStyle/>
          <a:p>
            <a:pPr algn="ctr"/>
            <a:r>
              <a:rPr lang="en-US" dirty="0"/>
              <a:t>Setting up </a:t>
            </a:r>
            <a:r>
              <a:rPr lang="en-US" dirty="0" err="1"/>
              <a:t>Zuul</a:t>
            </a:r>
            <a:r>
              <a:rPr lang="en-US" dirty="0"/>
              <a:t> API </a:t>
            </a:r>
            <a:r>
              <a:rPr lang="en-US" dirty="0" smtClean="0"/>
              <a:t>Gateway between </a:t>
            </a:r>
            <a:r>
              <a:rPr lang="en-US" dirty="0" err="1"/>
              <a:t>microservice</a:t>
            </a:r>
            <a:r>
              <a:rPr lang="en-US" dirty="0"/>
              <a:t> </a:t>
            </a:r>
            <a:r>
              <a:rPr lang="en-US" dirty="0" smtClean="0"/>
              <a:t>invocations</a:t>
            </a:r>
          </a:p>
          <a:p>
            <a:endParaRPr lang="en-US" dirty="0"/>
          </a:p>
          <a:p>
            <a:pPr marL="285750" indent="-285750">
              <a:buFontTx/>
              <a:buChar char="-"/>
            </a:pPr>
            <a:r>
              <a:rPr lang="en-US" dirty="0" smtClean="0"/>
              <a:t>Suppose if we want to make communication between currency calculation service to currency exchange service through </a:t>
            </a:r>
            <a:r>
              <a:rPr lang="en-US" dirty="0" err="1" smtClean="0"/>
              <a:t>zuul</a:t>
            </a:r>
            <a:r>
              <a:rPr lang="en-US" dirty="0" smtClean="0"/>
              <a:t> </a:t>
            </a:r>
            <a:r>
              <a:rPr lang="en-US" dirty="0" err="1" smtClean="0"/>
              <a:t>api</a:t>
            </a:r>
            <a:endParaRPr lang="en-US" dirty="0" smtClean="0"/>
          </a:p>
          <a:p>
            <a:pPr marL="285750" indent="-285750">
              <a:buFontTx/>
              <a:buChar char="-"/>
            </a:pPr>
            <a:endParaRPr lang="en-US" dirty="0"/>
          </a:p>
          <a:p>
            <a:pPr marL="285750" indent="-285750">
              <a:buFontTx/>
              <a:buChar char="-"/>
            </a:pPr>
            <a:r>
              <a:rPr lang="en-US" dirty="0" smtClean="0"/>
              <a:t>We can do the following steps</a:t>
            </a:r>
          </a:p>
          <a:p>
            <a:pPr marL="285750" indent="-285750">
              <a:buFontTx/>
              <a:buChar char="-"/>
            </a:pPr>
            <a:endParaRPr lang="en-US" dirty="0"/>
          </a:p>
          <a:p>
            <a:r>
              <a:rPr lang="en-US" dirty="0" smtClean="0"/>
              <a:t>Step 1- we can make </a:t>
            </a:r>
            <a:r>
              <a:rPr lang="en-US" dirty="0" err="1" smtClean="0"/>
              <a:t>currencyExchangeProxy</a:t>
            </a:r>
            <a:r>
              <a:rPr lang="en-US" dirty="0" smtClean="0"/>
              <a:t> to communicate with </a:t>
            </a:r>
            <a:r>
              <a:rPr lang="en-US" dirty="0" err="1" smtClean="0"/>
              <a:t>zuul</a:t>
            </a:r>
            <a:r>
              <a:rPr lang="en-US" dirty="0" smtClean="0"/>
              <a:t> </a:t>
            </a:r>
            <a:r>
              <a:rPr lang="en-US" dirty="0" err="1" smtClean="0"/>
              <a:t>api</a:t>
            </a:r>
            <a:r>
              <a:rPr lang="en-US" dirty="0" smtClean="0"/>
              <a:t> gate way we will remove the currency exchange service name from feign annotation and put the </a:t>
            </a:r>
            <a:r>
              <a:rPr lang="en-US" dirty="0" err="1" smtClean="0"/>
              <a:t>zuul</a:t>
            </a:r>
            <a:r>
              <a:rPr lang="en-US" dirty="0" smtClean="0"/>
              <a:t> </a:t>
            </a:r>
            <a:r>
              <a:rPr lang="en-US" dirty="0" err="1" smtClean="0"/>
              <a:t>api</a:t>
            </a:r>
            <a:r>
              <a:rPr lang="en-US" dirty="0" smtClean="0"/>
              <a:t> gate way application name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Step 2- Append the service name to the get mapping </a:t>
            </a:r>
            <a:r>
              <a:rPr lang="en-US" dirty="0" err="1" smtClean="0"/>
              <a:t>url</a:t>
            </a:r>
            <a:r>
              <a:rPr lang="en-US" dirty="0" smtClean="0"/>
              <a:t> as below</a:t>
            </a:r>
          </a:p>
          <a:p>
            <a:endParaRPr lang="en-US" dirty="0"/>
          </a:p>
          <a:p>
            <a:endParaRPr lang="en-US" dirty="0" smtClean="0"/>
          </a:p>
          <a:p>
            <a:endParaRPr lang="en-US" dirty="0"/>
          </a:p>
          <a:p>
            <a:r>
              <a:rPr lang="en-US" dirty="0" smtClean="0"/>
              <a:t> </a:t>
            </a:r>
            <a:endParaRPr lang="en-US" dirty="0"/>
          </a:p>
        </p:txBody>
      </p:sp>
      <p:pic>
        <p:nvPicPr>
          <p:cNvPr id="4" name="Picture 3"/>
          <p:cNvPicPr>
            <a:picLocks noChangeAspect="1"/>
          </p:cNvPicPr>
          <p:nvPr/>
        </p:nvPicPr>
        <p:blipFill>
          <a:blip r:embed="rId2"/>
          <a:stretch>
            <a:fillRect/>
          </a:stretch>
        </p:blipFill>
        <p:spPr>
          <a:xfrm>
            <a:off x="545221" y="2570430"/>
            <a:ext cx="5558124" cy="2166823"/>
          </a:xfrm>
          <a:prstGeom prst="rect">
            <a:avLst/>
          </a:prstGeom>
        </p:spPr>
      </p:pic>
      <p:pic>
        <p:nvPicPr>
          <p:cNvPr id="5" name="Picture 4"/>
          <p:cNvPicPr>
            <a:picLocks noChangeAspect="1"/>
          </p:cNvPicPr>
          <p:nvPr/>
        </p:nvPicPr>
        <p:blipFill>
          <a:blip r:embed="rId3"/>
          <a:stretch>
            <a:fillRect/>
          </a:stretch>
        </p:blipFill>
        <p:spPr>
          <a:xfrm>
            <a:off x="821272" y="5388511"/>
            <a:ext cx="4841397" cy="1469489"/>
          </a:xfrm>
          <a:prstGeom prst="rect">
            <a:avLst/>
          </a:prstGeom>
        </p:spPr>
      </p:pic>
    </p:spTree>
    <p:extLst>
      <p:ext uri="{BB962C8B-B14F-4D97-AF65-F5344CB8AC3E}">
        <p14:creationId xmlns:p14="http://schemas.microsoft.com/office/powerpoint/2010/main" val="399815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45725" y="143219"/>
            <a:ext cx="1200839" cy="374574"/>
          </a:xfrm>
          <a:prstGeom prst="rect">
            <a:avLst/>
          </a:prstGeom>
          <a:noFill/>
        </p:spPr>
        <p:txBody>
          <a:bodyPr wrap="square" rtlCol="0">
            <a:spAutoFit/>
          </a:bodyPr>
          <a:lstStyle/>
          <a:p>
            <a:r>
              <a:rPr lang="en-US" b="1" dirty="0" smtClean="0"/>
              <a:t>REST</a:t>
            </a:r>
            <a:endParaRPr lang="en-US" b="1" dirty="0"/>
          </a:p>
        </p:txBody>
      </p:sp>
      <p:cxnSp>
        <p:nvCxnSpPr>
          <p:cNvPr id="4" name="Straight Connector 3"/>
          <p:cNvCxnSpPr>
            <a:stCxn id="2" idx="2"/>
          </p:cNvCxnSpPr>
          <p:nvPr/>
        </p:nvCxnSpPr>
        <p:spPr>
          <a:xfrm>
            <a:off x="5646145" y="517793"/>
            <a:ext cx="49575" cy="6340207"/>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460470" y="517793"/>
            <a:ext cx="3933825" cy="485775"/>
          </a:xfrm>
          <a:prstGeom prst="rect">
            <a:avLst/>
          </a:prstGeom>
        </p:spPr>
      </p:pic>
      <p:pic>
        <p:nvPicPr>
          <p:cNvPr id="6" name="Picture 5"/>
          <p:cNvPicPr>
            <a:picLocks noChangeAspect="1"/>
          </p:cNvPicPr>
          <p:nvPr/>
        </p:nvPicPr>
        <p:blipFill>
          <a:blip r:embed="rId3"/>
          <a:stretch>
            <a:fillRect/>
          </a:stretch>
        </p:blipFill>
        <p:spPr>
          <a:xfrm>
            <a:off x="201172" y="1003568"/>
            <a:ext cx="4646249" cy="1986015"/>
          </a:xfrm>
          <a:prstGeom prst="rect">
            <a:avLst/>
          </a:prstGeom>
        </p:spPr>
      </p:pic>
      <p:pic>
        <p:nvPicPr>
          <p:cNvPr id="7" name="Picture 6"/>
          <p:cNvPicPr>
            <a:picLocks noChangeAspect="1"/>
          </p:cNvPicPr>
          <p:nvPr/>
        </p:nvPicPr>
        <p:blipFill>
          <a:blip r:embed="rId4"/>
          <a:stretch>
            <a:fillRect/>
          </a:stretch>
        </p:blipFill>
        <p:spPr>
          <a:xfrm>
            <a:off x="207312" y="3402252"/>
            <a:ext cx="5138623" cy="2747888"/>
          </a:xfrm>
          <a:prstGeom prst="rect">
            <a:avLst/>
          </a:prstGeom>
        </p:spPr>
      </p:pic>
      <p:pic>
        <p:nvPicPr>
          <p:cNvPr id="8" name="Picture 7"/>
          <p:cNvPicPr>
            <a:picLocks noChangeAspect="1"/>
          </p:cNvPicPr>
          <p:nvPr/>
        </p:nvPicPr>
        <p:blipFill>
          <a:blip r:embed="rId5"/>
          <a:stretch>
            <a:fillRect/>
          </a:stretch>
        </p:blipFill>
        <p:spPr>
          <a:xfrm>
            <a:off x="6144659" y="412210"/>
            <a:ext cx="4857750" cy="3095625"/>
          </a:xfrm>
          <a:prstGeom prst="rect">
            <a:avLst/>
          </a:prstGeom>
        </p:spPr>
      </p:pic>
      <p:pic>
        <p:nvPicPr>
          <p:cNvPr id="9" name="Picture 8"/>
          <p:cNvPicPr>
            <a:picLocks noChangeAspect="1"/>
          </p:cNvPicPr>
          <p:nvPr/>
        </p:nvPicPr>
        <p:blipFill>
          <a:blip r:embed="rId6"/>
          <a:stretch>
            <a:fillRect/>
          </a:stretch>
        </p:blipFill>
        <p:spPr>
          <a:xfrm>
            <a:off x="5776855" y="3914775"/>
            <a:ext cx="5772150" cy="2943225"/>
          </a:xfrm>
          <a:prstGeom prst="rect">
            <a:avLst/>
          </a:prstGeom>
        </p:spPr>
      </p:pic>
      <p:sp>
        <p:nvSpPr>
          <p:cNvPr id="10" name="TextBox 9"/>
          <p:cNvSpPr txBox="1"/>
          <p:nvPr/>
        </p:nvSpPr>
        <p:spPr>
          <a:xfrm>
            <a:off x="6241973" y="3544094"/>
            <a:ext cx="4841913" cy="369332"/>
          </a:xfrm>
          <a:prstGeom prst="rect">
            <a:avLst/>
          </a:prstGeom>
          <a:noFill/>
        </p:spPr>
        <p:txBody>
          <a:bodyPr wrap="square" rtlCol="0">
            <a:spAutoFit/>
          </a:bodyPr>
          <a:lstStyle/>
          <a:p>
            <a:pPr algn="ctr"/>
            <a:r>
              <a:rPr lang="en-US" b="1" dirty="0" smtClean="0"/>
              <a:t>Rest Vs SOAP</a:t>
            </a:r>
            <a:endParaRPr lang="en-US" b="1" dirty="0"/>
          </a:p>
        </p:txBody>
      </p:sp>
    </p:spTree>
    <p:extLst>
      <p:ext uri="{BB962C8B-B14F-4D97-AF65-F5344CB8AC3E}">
        <p14:creationId xmlns:p14="http://schemas.microsoft.com/office/powerpoint/2010/main" val="36310468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439" y="341523"/>
            <a:ext cx="11303306" cy="3693319"/>
          </a:xfrm>
          <a:prstGeom prst="rect">
            <a:avLst/>
          </a:prstGeom>
          <a:noFill/>
        </p:spPr>
        <p:txBody>
          <a:bodyPr wrap="square" rtlCol="0">
            <a:spAutoFit/>
          </a:bodyPr>
          <a:lstStyle/>
          <a:p>
            <a:r>
              <a:rPr lang="en-US" dirty="0" smtClean="0"/>
              <a:t>After executing the currency conversion service call will go the currency exchange service thorough </a:t>
            </a:r>
            <a:r>
              <a:rPr lang="en-US" dirty="0" err="1" smtClean="0"/>
              <a:t>zuul</a:t>
            </a:r>
            <a:r>
              <a:rPr lang="en-US" dirty="0" smtClean="0"/>
              <a:t> </a:t>
            </a:r>
            <a:r>
              <a:rPr lang="en-US" dirty="0" err="1" smtClean="0"/>
              <a:t>api</a:t>
            </a:r>
            <a:r>
              <a:rPr lang="en-US" dirty="0" smtClean="0"/>
              <a:t> gateway</a:t>
            </a:r>
          </a:p>
          <a:p>
            <a:r>
              <a:rPr lang="en-US" dirty="0" smtClean="0"/>
              <a:t>This request will print the log for both the application. That is for currency conversion service as well as currency exchange service</a:t>
            </a:r>
          </a:p>
          <a:p>
            <a:endParaRPr lang="en-US" dirty="0"/>
          </a:p>
          <a:p>
            <a:r>
              <a:rPr lang="en-US" dirty="0" smtClean="0"/>
              <a:t>If we want to execute the currency conversation service through </a:t>
            </a:r>
            <a:r>
              <a:rPr lang="en-US" dirty="0" err="1" smtClean="0"/>
              <a:t>zuul</a:t>
            </a:r>
            <a:r>
              <a:rPr lang="en-US" dirty="0" smtClean="0"/>
              <a:t> </a:t>
            </a:r>
            <a:r>
              <a:rPr lang="en-US" dirty="0" err="1" smtClean="0"/>
              <a:t>api</a:t>
            </a:r>
            <a:r>
              <a:rPr lang="en-US" dirty="0" smtClean="0"/>
              <a:t> gate way we can construct the URL as below</a:t>
            </a:r>
          </a:p>
          <a:p>
            <a:endParaRPr lang="en-US" dirty="0" smtClean="0"/>
          </a:p>
          <a:p>
            <a:r>
              <a:rPr lang="en-US" dirty="0"/>
              <a:t>{</a:t>
            </a:r>
            <a:r>
              <a:rPr lang="en-US" dirty="0" err="1">
                <a:solidFill>
                  <a:schemeClr val="accent1">
                    <a:lumMod val="75000"/>
                  </a:schemeClr>
                </a:solidFill>
              </a:rPr>
              <a:t>url</a:t>
            </a:r>
            <a:r>
              <a:rPr lang="en-US" dirty="0">
                <a:solidFill>
                  <a:schemeClr val="accent1">
                    <a:lumMod val="75000"/>
                  </a:schemeClr>
                </a:solidFill>
              </a:rPr>
              <a:t> of </a:t>
            </a:r>
            <a:r>
              <a:rPr lang="en-US" dirty="0" err="1">
                <a:solidFill>
                  <a:schemeClr val="accent1">
                    <a:lumMod val="75000"/>
                  </a:schemeClr>
                </a:solidFill>
              </a:rPr>
              <a:t>zuul</a:t>
            </a:r>
            <a:r>
              <a:rPr lang="en-US" dirty="0">
                <a:solidFill>
                  <a:schemeClr val="accent1">
                    <a:lumMod val="75000"/>
                  </a:schemeClr>
                </a:solidFill>
              </a:rPr>
              <a:t> </a:t>
            </a:r>
            <a:r>
              <a:rPr lang="en-US" dirty="0" err="1">
                <a:solidFill>
                  <a:schemeClr val="accent1">
                    <a:lumMod val="75000"/>
                  </a:schemeClr>
                </a:solidFill>
              </a:rPr>
              <a:t>api</a:t>
            </a:r>
            <a:r>
              <a:rPr lang="en-US" dirty="0">
                <a:solidFill>
                  <a:schemeClr val="accent1">
                    <a:lumMod val="75000"/>
                  </a:schemeClr>
                </a:solidFill>
              </a:rPr>
              <a:t> gateway</a:t>
            </a:r>
            <a:r>
              <a:rPr lang="en-US" dirty="0"/>
              <a:t>}/{</a:t>
            </a:r>
            <a:r>
              <a:rPr lang="en-US" dirty="0">
                <a:solidFill>
                  <a:srgbClr val="FF0000"/>
                </a:solidFill>
              </a:rPr>
              <a:t>name of the application</a:t>
            </a:r>
            <a:r>
              <a:rPr lang="en-US" dirty="0"/>
              <a:t>}/{</a:t>
            </a:r>
            <a:r>
              <a:rPr lang="en-US" dirty="0" err="1">
                <a:solidFill>
                  <a:srgbClr val="00B050"/>
                </a:solidFill>
              </a:rPr>
              <a:t>url</a:t>
            </a:r>
            <a:r>
              <a:rPr lang="en-US" dirty="0">
                <a:solidFill>
                  <a:srgbClr val="00B050"/>
                </a:solidFill>
              </a:rPr>
              <a:t> of the request</a:t>
            </a:r>
            <a:r>
              <a:rPr lang="en-US" dirty="0"/>
              <a:t>}</a:t>
            </a:r>
          </a:p>
          <a:p>
            <a:endParaRPr lang="en-US" dirty="0"/>
          </a:p>
          <a:p>
            <a:r>
              <a:rPr lang="en-US" dirty="0">
                <a:solidFill>
                  <a:schemeClr val="accent1"/>
                </a:solidFill>
              </a:rPr>
              <a:t>http://</a:t>
            </a:r>
            <a:r>
              <a:rPr lang="en-US" dirty="0" smtClean="0">
                <a:solidFill>
                  <a:schemeClr val="accent1"/>
                </a:solidFill>
              </a:rPr>
              <a:t>localhost:8765</a:t>
            </a:r>
            <a:r>
              <a:rPr lang="en-US" dirty="0" smtClean="0"/>
              <a:t>/</a:t>
            </a:r>
            <a:r>
              <a:rPr lang="en-US" dirty="0" smtClean="0">
                <a:solidFill>
                  <a:srgbClr val="FF0000"/>
                </a:solidFill>
              </a:rPr>
              <a:t>currency-conversion-service</a:t>
            </a:r>
            <a:r>
              <a:rPr lang="en-US" dirty="0" smtClean="0"/>
              <a:t>/</a:t>
            </a:r>
            <a:r>
              <a:rPr lang="en-US" dirty="0" smtClean="0">
                <a:solidFill>
                  <a:srgbClr val="00B050"/>
                </a:solidFill>
              </a:rPr>
              <a:t>currencyconverter-feign/from/USD/to/INR/quantity/10</a:t>
            </a:r>
          </a:p>
          <a:p>
            <a:endParaRPr lang="en-US" dirty="0"/>
          </a:p>
          <a:p>
            <a:endParaRPr lang="en-US" dirty="0" smtClean="0"/>
          </a:p>
          <a:p>
            <a:r>
              <a:rPr lang="en-US" dirty="0" smtClean="0"/>
              <a:t>This request will print the log two times </a:t>
            </a:r>
          </a:p>
          <a:p>
            <a:r>
              <a:rPr lang="en-US" dirty="0" smtClean="0"/>
              <a:t>One for currency conversation service and second for </a:t>
            </a:r>
            <a:r>
              <a:rPr lang="en-US" dirty="0" err="1" smtClean="0"/>
              <a:t>currence</a:t>
            </a:r>
            <a:r>
              <a:rPr lang="en-US" dirty="0" smtClean="0"/>
              <a:t> exchange service.</a:t>
            </a:r>
            <a:endParaRPr lang="en-US" dirty="0"/>
          </a:p>
        </p:txBody>
      </p:sp>
    </p:spTree>
    <p:extLst>
      <p:ext uri="{BB962C8B-B14F-4D97-AF65-F5344CB8AC3E}">
        <p14:creationId xmlns:p14="http://schemas.microsoft.com/office/powerpoint/2010/main" val="722577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9301" y="275422"/>
            <a:ext cx="4814371" cy="369332"/>
          </a:xfrm>
          <a:prstGeom prst="rect">
            <a:avLst/>
          </a:prstGeom>
          <a:noFill/>
        </p:spPr>
        <p:txBody>
          <a:bodyPr wrap="square" rtlCol="0">
            <a:spAutoFit/>
          </a:bodyPr>
          <a:lstStyle/>
          <a:p>
            <a:r>
              <a:rPr lang="en-US" b="1" dirty="0"/>
              <a:t>Introduction to </a:t>
            </a:r>
            <a:r>
              <a:rPr lang="en-US" b="1" dirty="0" smtClean="0"/>
              <a:t>Distributed  Tracing</a:t>
            </a:r>
            <a:endParaRPr lang="en-US" b="1" dirty="0"/>
          </a:p>
        </p:txBody>
      </p:sp>
      <p:sp>
        <p:nvSpPr>
          <p:cNvPr id="3" name="TextBox 2"/>
          <p:cNvSpPr txBox="1"/>
          <p:nvPr/>
        </p:nvSpPr>
        <p:spPr>
          <a:xfrm>
            <a:off x="209320" y="644754"/>
            <a:ext cx="11777032" cy="6017032"/>
          </a:xfrm>
          <a:prstGeom prst="rect">
            <a:avLst/>
          </a:prstGeom>
          <a:noFill/>
        </p:spPr>
        <p:txBody>
          <a:bodyPr wrap="square" rtlCol="0">
            <a:spAutoFit/>
          </a:bodyPr>
          <a:lstStyle/>
          <a:p>
            <a:r>
              <a:rPr lang="en-US" sz="1750" dirty="0" smtClean="0"/>
              <a:t>In </a:t>
            </a:r>
            <a:r>
              <a:rPr lang="en-US" sz="1750" dirty="0"/>
              <a:t>the previous steps we saw that with the introduction of micro services calling </a:t>
            </a:r>
            <a:r>
              <a:rPr lang="en-US" sz="1750" dirty="0" smtClean="0"/>
              <a:t>of services </a:t>
            </a:r>
            <a:r>
              <a:rPr lang="en-US" sz="1750" dirty="0"/>
              <a:t>becomes </a:t>
            </a:r>
            <a:r>
              <a:rPr lang="en-US" sz="1750" dirty="0" smtClean="0"/>
              <a:t>complex. There </a:t>
            </a:r>
            <a:r>
              <a:rPr lang="en-US" sz="1750" dirty="0"/>
              <a:t>are multiple call </a:t>
            </a:r>
            <a:r>
              <a:rPr lang="en-US" sz="1750" dirty="0" smtClean="0"/>
              <a:t>chains. So </a:t>
            </a:r>
            <a:r>
              <a:rPr lang="en-US" sz="1750" dirty="0"/>
              <a:t>the currency calculation service would call the currency exchange service and this would be </a:t>
            </a:r>
            <a:r>
              <a:rPr lang="en-US" sz="1750" dirty="0" smtClean="0"/>
              <a:t>intercepted by </a:t>
            </a:r>
            <a:r>
              <a:rPr lang="en-US" sz="1750" dirty="0"/>
              <a:t>an API </a:t>
            </a:r>
            <a:r>
              <a:rPr lang="en-US" sz="1750" dirty="0" smtClean="0"/>
              <a:t>gateway. Sometimes </a:t>
            </a:r>
            <a:r>
              <a:rPr lang="en-US" sz="1750" dirty="0"/>
              <a:t>we even use the API gateway before calling the currency calculation </a:t>
            </a:r>
            <a:r>
              <a:rPr lang="en-US" sz="1750" dirty="0" smtClean="0"/>
              <a:t>service. Let's </a:t>
            </a:r>
            <a:r>
              <a:rPr lang="en-US" sz="1750" dirty="0"/>
              <a:t>say there is a small </a:t>
            </a:r>
            <a:r>
              <a:rPr lang="en-US" sz="1750" dirty="0" smtClean="0"/>
              <a:t>defect. This </a:t>
            </a:r>
            <a:r>
              <a:rPr lang="en-US" sz="1750" dirty="0"/>
              <a:t>service is not really working fine and you would want to debug </a:t>
            </a:r>
            <a:r>
              <a:rPr lang="en-US" sz="1750" dirty="0" smtClean="0"/>
              <a:t>it. How </a:t>
            </a:r>
            <a:r>
              <a:rPr lang="en-US" sz="1750" dirty="0"/>
              <a:t>do you do </a:t>
            </a:r>
            <a:r>
              <a:rPr lang="en-US" sz="1750" dirty="0" smtClean="0"/>
              <a:t>that. We'll </a:t>
            </a:r>
            <a:r>
              <a:rPr lang="en-US" sz="1750" dirty="0"/>
              <a:t>look at the look at the currency calculation service do we look at the currency exchange service </a:t>
            </a:r>
            <a:r>
              <a:rPr lang="en-US" sz="1750" dirty="0" smtClean="0"/>
              <a:t>or We'll </a:t>
            </a:r>
            <a:r>
              <a:rPr lang="en-US" sz="1750" dirty="0"/>
              <a:t>look at the API </a:t>
            </a:r>
            <a:r>
              <a:rPr lang="en-US" sz="1750" dirty="0" smtClean="0"/>
              <a:t>gateway. How </a:t>
            </a:r>
            <a:r>
              <a:rPr lang="en-US" sz="1750" dirty="0"/>
              <a:t>do you find out where the defect is and how do I know what is happening in total with that </a:t>
            </a:r>
            <a:r>
              <a:rPr lang="en-US" sz="1750" dirty="0" smtClean="0"/>
              <a:t>specific request. One </a:t>
            </a:r>
            <a:r>
              <a:rPr lang="en-US" sz="1750" dirty="0"/>
              <a:t>of the most important things with implementing a micro services architecture is we would </a:t>
            </a:r>
            <a:r>
              <a:rPr lang="en-US" sz="1750" dirty="0" smtClean="0"/>
              <a:t>need to </a:t>
            </a:r>
            <a:r>
              <a:rPr lang="en-US" sz="1750" dirty="0"/>
              <a:t>have something </a:t>
            </a:r>
            <a:r>
              <a:rPr lang="en-US" sz="1750" b="1" dirty="0"/>
              <a:t>called distributed </a:t>
            </a:r>
            <a:r>
              <a:rPr lang="en-US" sz="1750" b="1" dirty="0" smtClean="0"/>
              <a:t>tracing</a:t>
            </a:r>
            <a:r>
              <a:rPr lang="en-US" sz="1750" dirty="0" smtClean="0"/>
              <a:t>. I </a:t>
            </a:r>
            <a:r>
              <a:rPr lang="en-US" sz="1750" dirty="0"/>
              <a:t>would want one place where I can go and see what happened with a specific </a:t>
            </a:r>
            <a:r>
              <a:rPr lang="en-US" sz="1750" dirty="0" smtClean="0"/>
              <a:t>request. I </a:t>
            </a:r>
            <a:r>
              <a:rPr lang="en-US" sz="1750" dirty="0"/>
              <a:t>would want to have one single centralized location where I can see the complete chain of what </a:t>
            </a:r>
            <a:r>
              <a:rPr lang="en-US" sz="1750" dirty="0" smtClean="0"/>
              <a:t>happened with </a:t>
            </a:r>
            <a:r>
              <a:rPr lang="en-US" sz="1750" dirty="0"/>
              <a:t>a specific </a:t>
            </a:r>
            <a:r>
              <a:rPr lang="en-US" sz="1750" dirty="0" smtClean="0"/>
              <a:t>request. This </a:t>
            </a:r>
            <a:r>
              <a:rPr lang="en-US" sz="1750" dirty="0"/>
              <a:t>is especially important because there are variety of components that are </a:t>
            </a:r>
            <a:r>
              <a:rPr lang="en-US" sz="1750" dirty="0" smtClean="0"/>
              <a:t>involved. When </a:t>
            </a:r>
            <a:r>
              <a:rPr lang="en-US" sz="1750" dirty="0"/>
              <a:t>we talk about the typical micro service architecture until now we looked at that </a:t>
            </a:r>
            <a:r>
              <a:rPr lang="en-US" sz="1750" dirty="0" smtClean="0"/>
              <a:t>different. micro </a:t>
            </a:r>
            <a:r>
              <a:rPr lang="en-US" sz="1750" dirty="0"/>
              <a:t>services we talked about API gateways we talked about naming server we talked about </a:t>
            </a:r>
            <a:r>
              <a:rPr lang="en-US" sz="1750" dirty="0" smtClean="0"/>
              <a:t>configuration server. I </a:t>
            </a:r>
            <a:r>
              <a:rPr lang="en-US" sz="1750" dirty="0"/>
              <a:t>want n number of components are </a:t>
            </a:r>
            <a:r>
              <a:rPr lang="en-US" sz="1750" dirty="0" smtClean="0"/>
              <a:t>involved. If </a:t>
            </a:r>
            <a:r>
              <a:rPr lang="en-US" sz="1750" dirty="0"/>
              <a:t>you want to solve a problem and if you want to debug a problem through this you would need a </a:t>
            </a:r>
            <a:r>
              <a:rPr lang="en-US" sz="1750" dirty="0" smtClean="0"/>
              <a:t>centralized kind </a:t>
            </a:r>
            <a:r>
              <a:rPr lang="en-US" sz="1750" dirty="0"/>
              <a:t>of information</a:t>
            </a:r>
            <a:r>
              <a:rPr lang="en-US" sz="1750" dirty="0" smtClean="0"/>
              <a:t>. And </a:t>
            </a:r>
            <a:r>
              <a:rPr lang="en-US" sz="1750" dirty="0"/>
              <a:t>that's where this distributed tracing comes into </a:t>
            </a:r>
            <a:r>
              <a:rPr lang="en-US" sz="1750" dirty="0" smtClean="0"/>
              <a:t>picture. There </a:t>
            </a:r>
            <a:r>
              <a:rPr lang="en-US" sz="1750" dirty="0"/>
              <a:t>are a variety of options that are present for distributed </a:t>
            </a:r>
            <a:r>
              <a:rPr lang="en-US" sz="1750" dirty="0" smtClean="0"/>
              <a:t>tracing. What </a:t>
            </a:r>
            <a:r>
              <a:rPr lang="en-US" sz="1750" dirty="0"/>
              <a:t>we'll do in this section is to use something called Spring cloud sleuth with </a:t>
            </a:r>
            <a:r>
              <a:rPr lang="en-US" sz="1750" dirty="0" err="1" smtClean="0"/>
              <a:t>Zipkin</a:t>
            </a:r>
            <a:r>
              <a:rPr lang="en-US" sz="1750" dirty="0" smtClean="0"/>
              <a:t>. One </a:t>
            </a:r>
            <a:r>
              <a:rPr lang="en-US" sz="1750" dirty="0"/>
              <a:t>of the important things is to assign a unique ID to a </a:t>
            </a:r>
            <a:r>
              <a:rPr lang="en-US" sz="1750" dirty="0" smtClean="0"/>
              <a:t>request. So </a:t>
            </a:r>
            <a:r>
              <a:rPr lang="en-US" sz="1750" dirty="0"/>
              <a:t>let's say a request is going through a set of application </a:t>
            </a:r>
            <a:r>
              <a:rPr lang="en-US" sz="1750" dirty="0" smtClean="0"/>
              <a:t>components. It's </a:t>
            </a:r>
            <a:r>
              <a:rPr lang="en-US" sz="1750" dirty="0"/>
              <a:t>going through the API gateway to the currency calculation </a:t>
            </a:r>
            <a:r>
              <a:rPr lang="en-US" sz="1750" dirty="0" smtClean="0"/>
              <a:t>service. Are </a:t>
            </a:r>
            <a:r>
              <a:rPr lang="en-US" sz="1750" dirty="0"/>
              <a:t>going through the API gateway and the currency exchange service how do I identify that this </a:t>
            </a:r>
            <a:r>
              <a:rPr lang="en-US" sz="1750" dirty="0" smtClean="0"/>
              <a:t>request is </a:t>
            </a:r>
            <a:r>
              <a:rPr lang="en-US" sz="1750" dirty="0"/>
              <a:t>the same one the only way I can identify that is by assigning ID to this request and that's </a:t>
            </a:r>
            <a:r>
              <a:rPr lang="en-US" sz="1750" dirty="0" smtClean="0"/>
              <a:t>what spring </a:t>
            </a:r>
            <a:r>
              <a:rPr lang="en-US" sz="1750" dirty="0"/>
              <a:t>cloud </a:t>
            </a:r>
            <a:r>
              <a:rPr lang="en-US" sz="1750" dirty="0" smtClean="0"/>
              <a:t>sleuth. So </a:t>
            </a:r>
            <a:r>
              <a:rPr lang="en-US" sz="1750" dirty="0"/>
              <a:t>S L E U T H spring cloud sleuth would assign a unique ID to a request so that I can trace </a:t>
            </a:r>
            <a:r>
              <a:rPr lang="en-US" sz="1750" dirty="0" smtClean="0"/>
              <a:t>it across. Components </a:t>
            </a:r>
            <a:r>
              <a:rPr lang="en-US" sz="1750" dirty="0" err="1"/>
              <a:t>zipkin</a:t>
            </a:r>
            <a:r>
              <a:rPr lang="en-US" sz="1750" dirty="0"/>
              <a:t> is what we call a distributed tracing </a:t>
            </a:r>
            <a:r>
              <a:rPr lang="en-US" sz="1750" dirty="0" smtClean="0"/>
              <a:t>system. What </a:t>
            </a:r>
            <a:r>
              <a:rPr lang="en-US" sz="1750" dirty="0"/>
              <a:t>we would do is all the log from all these services we would put it in MQ we would use </a:t>
            </a:r>
            <a:r>
              <a:rPr lang="en-US" sz="1750" dirty="0" err="1" smtClean="0"/>
              <a:t>rabbitMQ</a:t>
            </a:r>
            <a:r>
              <a:rPr lang="en-US" sz="1750" dirty="0" smtClean="0"/>
              <a:t>. And </a:t>
            </a:r>
            <a:r>
              <a:rPr lang="en-US" sz="1750" dirty="0"/>
              <a:t>we would send it out to the </a:t>
            </a:r>
            <a:r>
              <a:rPr lang="en-US" sz="1750" dirty="0" err="1"/>
              <a:t>zipkin</a:t>
            </a:r>
            <a:r>
              <a:rPr lang="en-US" sz="1750" dirty="0"/>
              <a:t> server where it is </a:t>
            </a:r>
            <a:r>
              <a:rPr lang="en-US" sz="1750" dirty="0" smtClean="0"/>
              <a:t>consolidated. And </a:t>
            </a:r>
            <a:r>
              <a:rPr lang="en-US" sz="1750" dirty="0"/>
              <a:t>we would be able to look through the different requests and find what happened with the </a:t>
            </a:r>
            <a:r>
              <a:rPr lang="en-US" sz="1750" dirty="0" smtClean="0"/>
              <a:t>specific request</a:t>
            </a:r>
            <a:r>
              <a:rPr lang="en-US" sz="1750" dirty="0"/>
              <a:t>.</a:t>
            </a:r>
          </a:p>
        </p:txBody>
      </p:sp>
    </p:spTree>
    <p:extLst>
      <p:ext uri="{BB962C8B-B14F-4D97-AF65-F5344CB8AC3E}">
        <p14:creationId xmlns:p14="http://schemas.microsoft.com/office/powerpoint/2010/main" val="540889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9301" y="198304"/>
            <a:ext cx="5949109" cy="369332"/>
          </a:xfrm>
          <a:prstGeom prst="rect">
            <a:avLst/>
          </a:prstGeom>
          <a:noFill/>
        </p:spPr>
        <p:txBody>
          <a:bodyPr wrap="square" rtlCol="0">
            <a:spAutoFit/>
          </a:bodyPr>
          <a:lstStyle/>
          <a:p>
            <a:r>
              <a:rPr lang="en-US" b="1" dirty="0"/>
              <a:t>Implementing Spring </a:t>
            </a:r>
            <a:r>
              <a:rPr lang="en-US" b="1" dirty="0" smtClean="0"/>
              <a:t>Cloud Sleuth</a:t>
            </a:r>
            <a:endParaRPr lang="en-US" b="1" dirty="0"/>
          </a:p>
        </p:txBody>
      </p:sp>
      <p:sp>
        <p:nvSpPr>
          <p:cNvPr id="3" name="TextBox 2"/>
          <p:cNvSpPr txBox="1"/>
          <p:nvPr/>
        </p:nvSpPr>
        <p:spPr>
          <a:xfrm>
            <a:off x="231354" y="936434"/>
            <a:ext cx="11754998" cy="5632311"/>
          </a:xfrm>
          <a:prstGeom prst="rect">
            <a:avLst/>
          </a:prstGeom>
          <a:noFill/>
        </p:spPr>
        <p:txBody>
          <a:bodyPr wrap="square" rtlCol="0">
            <a:spAutoFit/>
          </a:bodyPr>
          <a:lstStyle/>
          <a:p>
            <a:pPr marL="285750" indent="-285750">
              <a:buFontTx/>
              <a:buChar char="-"/>
            </a:pPr>
            <a:r>
              <a:rPr lang="en-US" dirty="0" smtClean="0"/>
              <a:t>We are implementing spring cloud sleuth to trace all requests centrally</a:t>
            </a:r>
          </a:p>
          <a:p>
            <a:pPr marL="285750" indent="-285750">
              <a:buFontTx/>
              <a:buChar char="-"/>
            </a:pPr>
            <a:r>
              <a:rPr lang="en-US" dirty="0" smtClean="0"/>
              <a:t>To implants these we have to do these two steps in the application where we have to implements </a:t>
            </a:r>
            <a:r>
              <a:rPr lang="en-US" b="1" dirty="0"/>
              <a:t>Spring Cloud </a:t>
            </a:r>
            <a:r>
              <a:rPr lang="en-US" b="1" dirty="0" smtClean="0"/>
              <a:t>Sleuth.</a:t>
            </a:r>
            <a:r>
              <a:rPr lang="en-US" dirty="0" smtClean="0"/>
              <a:t> </a:t>
            </a:r>
          </a:p>
          <a:p>
            <a:pPr marL="285750" indent="-285750">
              <a:buFontTx/>
              <a:buChar char="-"/>
            </a:pPr>
            <a:endParaRPr lang="en-US" dirty="0"/>
          </a:p>
          <a:p>
            <a:r>
              <a:rPr lang="en-US" dirty="0" smtClean="0"/>
              <a:t>Step 1 add the dependency in pom.xml</a:t>
            </a:r>
          </a:p>
          <a:p>
            <a:endParaRPr lang="en-US" dirty="0"/>
          </a:p>
          <a:p>
            <a:endParaRPr lang="en-US" dirty="0" smtClean="0"/>
          </a:p>
          <a:p>
            <a:endParaRPr lang="en-US" dirty="0"/>
          </a:p>
          <a:p>
            <a:endParaRPr lang="en-US" dirty="0" smtClean="0"/>
          </a:p>
          <a:p>
            <a:r>
              <a:rPr lang="en-US" dirty="0" smtClean="0"/>
              <a:t>Step 2  Add @Bean in the main class with method  </a:t>
            </a:r>
            <a:r>
              <a:rPr lang="en-US" dirty="0" err="1" smtClean="0"/>
              <a:t>defaultSampler</a:t>
            </a:r>
            <a:r>
              <a:rPr lang="en-US" dirty="0" smtClean="0"/>
              <a:t>() which has return type </a:t>
            </a:r>
            <a:r>
              <a:rPr lang="en-US" dirty="0" err="1" smtClean="0"/>
              <a:t>AlwaysSampler</a:t>
            </a:r>
            <a:r>
              <a:rPr lang="en-US" dirty="0" smtClean="0"/>
              <a:t> as shown below</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 our example we have added </a:t>
            </a:r>
            <a:r>
              <a:rPr lang="en-US" b="1" dirty="0"/>
              <a:t>Spring Cloud </a:t>
            </a:r>
            <a:r>
              <a:rPr lang="en-US" b="1" dirty="0" smtClean="0"/>
              <a:t>Sleuth </a:t>
            </a:r>
            <a:r>
              <a:rPr lang="en-US" dirty="0"/>
              <a:t>in the </a:t>
            </a:r>
            <a:r>
              <a:rPr lang="en-US" dirty="0" err="1" smtClean="0"/>
              <a:t>zuul</a:t>
            </a:r>
            <a:r>
              <a:rPr lang="en-US" dirty="0" smtClean="0"/>
              <a:t> </a:t>
            </a:r>
            <a:r>
              <a:rPr lang="en-US" dirty="0" err="1" smtClean="0"/>
              <a:t>api</a:t>
            </a:r>
            <a:r>
              <a:rPr lang="en-US" dirty="0" smtClean="0"/>
              <a:t> gateway, currency conversation service and currency exchange service application</a:t>
            </a:r>
            <a:endParaRPr lang="en-US" dirty="0"/>
          </a:p>
        </p:txBody>
      </p:sp>
      <p:pic>
        <p:nvPicPr>
          <p:cNvPr id="4" name="Picture 3"/>
          <p:cNvPicPr>
            <a:picLocks noChangeAspect="1"/>
          </p:cNvPicPr>
          <p:nvPr/>
        </p:nvPicPr>
        <p:blipFill>
          <a:blip r:embed="rId2"/>
          <a:stretch>
            <a:fillRect/>
          </a:stretch>
        </p:blipFill>
        <p:spPr>
          <a:xfrm>
            <a:off x="231354" y="2123214"/>
            <a:ext cx="5295900" cy="981075"/>
          </a:xfrm>
          <a:prstGeom prst="rect">
            <a:avLst/>
          </a:prstGeom>
        </p:spPr>
      </p:pic>
      <p:pic>
        <p:nvPicPr>
          <p:cNvPr id="5" name="Picture 4"/>
          <p:cNvPicPr>
            <a:picLocks noChangeAspect="1"/>
          </p:cNvPicPr>
          <p:nvPr/>
        </p:nvPicPr>
        <p:blipFill>
          <a:blip r:embed="rId3"/>
          <a:stretch>
            <a:fillRect/>
          </a:stretch>
        </p:blipFill>
        <p:spPr>
          <a:xfrm>
            <a:off x="650683" y="3580323"/>
            <a:ext cx="4714531" cy="1962331"/>
          </a:xfrm>
          <a:prstGeom prst="rect">
            <a:avLst/>
          </a:prstGeom>
        </p:spPr>
      </p:pic>
    </p:spTree>
    <p:extLst>
      <p:ext uri="{BB962C8B-B14F-4D97-AF65-F5344CB8AC3E}">
        <p14:creationId xmlns:p14="http://schemas.microsoft.com/office/powerpoint/2010/main" val="4049917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455" y="242371"/>
            <a:ext cx="11358391" cy="4524315"/>
          </a:xfrm>
          <a:prstGeom prst="rect">
            <a:avLst/>
          </a:prstGeom>
          <a:noFill/>
        </p:spPr>
        <p:txBody>
          <a:bodyPr wrap="square" rtlCol="0">
            <a:spAutoFit/>
          </a:bodyPr>
          <a:lstStyle/>
          <a:p>
            <a:r>
              <a:rPr lang="en-US" dirty="0" smtClean="0"/>
              <a:t>- Now we are going to check the implementation of </a:t>
            </a:r>
            <a:r>
              <a:rPr lang="en-US" b="1" dirty="0"/>
              <a:t>Spring Cloud </a:t>
            </a:r>
            <a:r>
              <a:rPr lang="en-US" b="1" dirty="0" smtClean="0"/>
              <a:t>Sleuth. </a:t>
            </a:r>
            <a:r>
              <a:rPr lang="en-US" dirty="0"/>
              <a:t>For this </a:t>
            </a:r>
            <a:r>
              <a:rPr lang="en-US" dirty="0" smtClean="0"/>
              <a:t>we are going to insert some log statement in the all of the that three application, that is in the </a:t>
            </a:r>
            <a:r>
              <a:rPr lang="en-US" dirty="0" err="1"/>
              <a:t>zuul</a:t>
            </a:r>
            <a:r>
              <a:rPr lang="en-US" dirty="0"/>
              <a:t> </a:t>
            </a:r>
            <a:r>
              <a:rPr lang="en-US" dirty="0" err="1"/>
              <a:t>api</a:t>
            </a:r>
            <a:r>
              <a:rPr lang="en-US" dirty="0"/>
              <a:t> gateway, currency conversation service and currency exchange service </a:t>
            </a:r>
            <a:r>
              <a:rPr lang="en-US" dirty="0" smtClean="0"/>
              <a:t>application</a:t>
            </a:r>
          </a:p>
          <a:p>
            <a:pPr marL="285750" indent="-285750">
              <a:buFontTx/>
              <a:buChar char="-"/>
            </a:pPr>
            <a:r>
              <a:rPr lang="en-US" dirty="0" smtClean="0"/>
              <a:t>Then we will restart all these application</a:t>
            </a:r>
          </a:p>
          <a:p>
            <a:pPr marL="285750" indent="-285750">
              <a:buFontTx/>
              <a:buChar char="-"/>
            </a:pPr>
            <a:r>
              <a:rPr lang="en-US" dirty="0" smtClean="0"/>
              <a:t>Will hit the request for these applications</a:t>
            </a:r>
          </a:p>
          <a:p>
            <a:pPr marL="285750" indent="-285750">
              <a:buFontTx/>
              <a:buChar char="-"/>
            </a:pPr>
            <a:r>
              <a:rPr lang="en-US" dirty="0" smtClean="0"/>
              <a:t>After running the request it will print something (logs) on there respective console with ID assigned to it(For all these three application we have to select different console in the eclipse which is little tricky). As shown below</a:t>
            </a:r>
          </a:p>
          <a:p>
            <a:pPr marL="285750" indent="-285750">
              <a:buFontTx/>
              <a:buChar char="-"/>
            </a:pPr>
            <a:endParaRPr lang="en-US" dirty="0"/>
          </a:p>
          <a:p>
            <a:pPr marL="285750" indent="-285750">
              <a:buFontTx/>
              <a:buChar char="-"/>
            </a:pPr>
            <a:endParaRPr lang="en-US" dirty="0" smtClean="0"/>
          </a:p>
          <a:p>
            <a:pPr marL="285750" indent="-285750">
              <a:buFontTx/>
              <a:buChar char="-"/>
            </a:pPr>
            <a:r>
              <a:rPr lang="en-US" dirty="0" smtClean="0"/>
              <a:t>In above image log is printed for </a:t>
            </a:r>
            <a:r>
              <a:rPr lang="en-US" dirty="0"/>
              <a:t>currency conversation service </a:t>
            </a:r>
            <a:r>
              <a:rPr lang="en-US" dirty="0" smtClean="0"/>
              <a:t>with highlighted id </a:t>
            </a:r>
          </a:p>
          <a:p>
            <a:pPr marL="285750" indent="-285750">
              <a:buFontTx/>
              <a:buChar char="-"/>
            </a:pPr>
            <a:endParaRPr lang="en-US" dirty="0"/>
          </a:p>
          <a:p>
            <a:pPr marL="285750" indent="-285750">
              <a:buFontTx/>
              <a:buChar char="-"/>
            </a:pPr>
            <a:r>
              <a:rPr lang="en-US" dirty="0" smtClean="0"/>
              <a:t>As this log is not generated centrally we are using </a:t>
            </a:r>
            <a:r>
              <a:rPr lang="en-US" dirty="0"/>
              <a:t> </a:t>
            </a:r>
            <a:r>
              <a:rPr lang="en-US" dirty="0" smtClean="0"/>
              <a:t>Distributed Tracing </a:t>
            </a:r>
            <a:r>
              <a:rPr lang="en-US" dirty="0"/>
              <a:t>with </a:t>
            </a:r>
            <a:r>
              <a:rPr lang="en-US" dirty="0" err="1" smtClean="0"/>
              <a:t>Zipkin</a:t>
            </a:r>
            <a:r>
              <a:rPr lang="en-US" dirty="0" smtClean="0"/>
              <a:t>. In below image there is different console for different application</a:t>
            </a:r>
          </a:p>
          <a:p>
            <a:pPr marL="285750" indent="-285750">
              <a:buFontTx/>
              <a:buChar char="-"/>
            </a:pPr>
            <a:endParaRPr lang="en-US" dirty="0"/>
          </a:p>
          <a:p>
            <a:pPr marL="285750" indent="-285750">
              <a:buFontTx/>
              <a:buChar char="-"/>
            </a:pPr>
            <a:endParaRPr lang="en-US" dirty="0"/>
          </a:p>
          <a:p>
            <a:endParaRPr lang="en-US" dirty="0"/>
          </a:p>
        </p:txBody>
      </p:sp>
      <p:pic>
        <p:nvPicPr>
          <p:cNvPr id="3" name="Picture 2"/>
          <p:cNvPicPr>
            <a:picLocks noChangeAspect="1"/>
          </p:cNvPicPr>
          <p:nvPr/>
        </p:nvPicPr>
        <p:blipFill>
          <a:blip r:embed="rId2"/>
          <a:stretch>
            <a:fillRect/>
          </a:stretch>
        </p:blipFill>
        <p:spPr>
          <a:xfrm>
            <a:off x="577467" y="2307116"/>
            <a:ext cx="7467600" cy="304800"/>
          </a:xfrm>
          <a:prstGeom prst="rect">
            <a:avLst/>
          </a:prstGeom>
        </p:spPr>
      </p:pic>
      <p:pic>
        <p:nvPicPr>
          <p:cNvPr id="4" name="Picture 3"/>
          <p:cNvPicPr>
            <a:picLocks noChangeAspect="1"/>
          </p:cNvPicPr>
          <p:nvPr/>
        </p:nvPicPr>
        <p:blipFill>
          <a:blip r:embed="rId3"/>
          <a:stretch>
            <a:fillRect/>
          </a:stretch>
        </p:blipFill>
        <p:spPr>
          <a:xfrm>
            <a:off x="1264989" y="3944842"/>
            <a:ext cx="7524750" cy="819150"/>
          </a:xfrm>
          <a:prstGeom prst="rect">
            <a:avLst/>
          </a:prstGeom>
        </p:spPr>
      </p:pic>
    </p:spTree>
    <p:extLst>
      <p:ext uri="{BB962C8B-B14F-4D97-AF65-F5344CB8AC3E}">
        <p14:creationId xmlns:p14="http://schemas.microsoft.com/office/powerpoint/2010/main" val="1709333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0834" y="132202"/>
            <a:ext cx="4627084" cy="369332"/>
          </a:xfrm>
          <a:prstGeom prst="rect">
            <a:avLst/>
          </a:prstGeom>
          <a:noFill/>
        </p:spPr>
        <p:txBody>
          <a:bodyPr wrap="square" rtlCol="0">
            <a:spAutoFit/>
          </a:bodyPr>
          <a:lstStyle/>
          <a:p>
            <a:r>
              <a:rPr lang="en-US" b="1" dirty="0"/>
              <a:t>Introduction to </a:t>
            </a:r>
            <a:r>
              <a:rPr lang="en-US" b="1" dirty="0" smtClean="0"/>
              <a:t>Distributed Tracing </a:t>
            </a:r>
            <a:r>
              <a:rPr lang="en-US" b="1" dirty="0"/>
              <a:t>with </a:t>
            </a:r>
            <a:r>
              <a:rPr lang="en-US" b="1" dirty="0" err="1"/>
              <a:t>Zipkin</a:t>
            </a:r>
            <a:endParaRPr lang="en-US" b="1" dirty="0"/>
          </a:p>
        </p:txBody>
      </p:sp>
      <p:sp>
        <p:nvSpPr>
          <p:cNvPr id="3" name="TextBox 2"/>
          <p:cNvSpPr txBox="1"/>
          <p:nvPr/>
        </p:nvSpPr>
        <p:spPr>
          <a:xfrm>
            <a:off x="121186" y="749147"/>
            <a:ext cx="11975334" cy="5909310"/>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285750" indent="-285750">
              <a:buFontTx/>
              <a:buChar char="-"/>
            </a:pPr>
            <a:r>
              <a:rPr lang="en-US" dirty="0" smtClean="0"/>
              <a:t>In above diagram all the request will pass through </a:t>
            </a:r>
            <a:r>
              <a:rPr lang="en-US" b="1" dirty="0"/>
              <a:t>Spring Cloud </a:t>
            </a:r>
            <a:r>
              <a:rPr lang="en-US" b="1" dirty="0" smtClean="0"/>
              <a:t>Sleuth has</a:t>
            </a:r>
            <a:r>
              <a:rPr lang="en-US" dirty="0" smtClean="0"/>
              <a:t> id to it.</a:t>
            </a:r>
          </a:p>
          <a:p>
            <a:pPr marL="285750" indent="-285750">
              <a:buFontTx/>
              <a:buChar char="-"/>
            </a:pPr>
            <a:r>
              <a:rPr lang="en-US" dirty="0" smtClean="0"/>
              <a:t>If we are invoking currency calculation service internally it invoke multiple request like </a:t>
            </a:r>
            <a:r>
              <a:rPr lang="en-US" dirty="0" err="1" smtClean="0"/>
              <a:t>api</a:t>
            </a:r>
            <a:r>
              <a:rPr lang="en-US" dirty="0" smtClean="0"/>
              <a:t> gateway, currency Exchange service, currency conversation service. </a:t>
            </a:r>
          </a:p>
          <a:p>
            <a:pPr marL="285750" indent="-285750">
              <a:buFontTx/>
              <a:buChar char="-"/>
            </a:pPr>
            <a:r>
              <a:rPr lang="en-US" dirty="0" smtClean="0"/>
              <a:t>It would be difficult to trace the log for there transection.</a:t>
            </a:r>
          </a:p>
          <a:p>
            <a:pPr marL="285750" indent="-285750">
              <a:buFontTx/>
              <a:buChar char="-"/>
            </a:pPr>
            <a:r>
              <a:rPr lang="en-US" dirty="0" smtClean="0"/>
              <a:t>Spring </a:t>
            </a:r>
            <a:r>
              <a:rPr lang="en-US" dirty="0" err="1" smtClean="0"/>
              <a:t>coude</a:t>
            </a:r>
            <a:r>
              <a:rPr lang="en-US" dirty="0" smtClean="0"/>
              <a:t> sleuth will assign the id to each log of the request and put this log to queue the </a:t>
            </a:r>
            <a:r>
              <a:rPr lang="en-US" dirty="0" err="1" smtClean="0"/>
              <a:t>RabbitMQ</a:t>
            </a:r>
            <a:r>
              <a:rPr lang="en-US" dirty="0" smtClean="0"/>
              <a:t>.</a:t>
            </a:r>
          </a:p>
          <a:p>
            <a:pPr marL="285750" indent="-285750">
              <a:buFontTx/>
              <a:buChar char="-"/>
            </a:pPr>
            <a:r>
              <a:rPr lang="en-US" dirty="0" err="1" smtClean="0"/>
              <a:t>Zipkin</a:t>
            </a:r>
            <a:r>
              <a:rPr lang="en-US" dirty="0" smtClean="0"/>
              <a:t> distributed tracing server will use the log from </a:t>
            </a:r>
            <a:r>
              <a:rPr lang="en-US" dirty="0" err="1" smtClean="0"/>
              <a:t>rabitMQ</a:t>
            </a:r>
            <a:r>
              <a:rPr lang="en-US" dirty="0" smtClean="0"/>
              <a:t> to track the request.</a:t>
            </a:r>
          </a:p>
          <a:p>
            <a:pPr marL="285750" indent="-285750">
              <a:buFontTx/>
              <a:buChar char="-"/>
            </a:pPr>
            <a:r>
              <a:rPr lang="en-US" dirty="0" err="1"/>
              <a:t>Zipkin</a:t>
            </a:r>
            <a:r>
              <a:rPr lang="en-US" dirty="0"/>
              <a:t> distributed tracing </a:t>
            </a:r>
            <a:r>
              <a:rPr lang="en-US" dirty="0" smtClean="0"/>
              <a:t>server use the database to store the logs</a:t>
            </a:r>
          </a:p>
          <a:p>
            <a:endParaRPr lang="en-US" dirty="0" smtClean="0"/>
          </a:p>
          <a:p>
            <a:r>
              <a:rPr lang="en-US" dirty="0" smtClean="0"/>
              <a:t> </a:t>
            </a:r>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2642041" y="501534"/>
            <a:ext cx="4730920" cy="2297132"/>
          </a:xfrm>
          <a:prstGeom prst="rect">
            <a:avLst/>
          </a:prstGeom>
        </p:spPr>
      </p:pic>
    </p:spTree>
    <p:extLst>
      <p:ext uri="{BB962C8B-B14F-4D97-AF65-F5344CB8AC3E}">
        <p14:creationId xmlns:p14="http://schemas.microsoft.com/office/powerpoint/2010/main" val="3058259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6747" y="209320"/>
            <a:ext cx="2456761" cy="369332"/>
          </a:xfrm>
          <a:prstGeom prst="rect">
            <a:avLst/>
          </a:prstGeom>
          <a:noFill/>
        </p:spPr>
        <p:txBody>
          <a:bodyPr wrap="square" rtlCol="0">
            <a:spAutoFit/>
          </a:bodyPr>
          <a:lstStyle/>
          <a:p>
            <a:r>
              <a:rPr lang="en-US" b="1" dirty="0"/>
              <a:t>Installing Rabbit MQ</a:t>
            </a:r>
            <a:endParaRPr lang="en-US" b="1" dirty="0"/>
          </a:p>
        </p:txBody>
      </p:sp>
      <p:sp>
        <p:nvSpPr>
          <p:cNvPr id="3" name="TextBox 2"/>
          <p:cNvSpPr txBox="1"/>
          <p:nvPr/>
        </p:nvSpPr>
        <p:spPr>
          <a:xfrm>
            <a:off x="198304" y="804231"/>
            <a:ext cx="11754997" cy="369332"/>
          </a:xfrm>
          <a:prstGeom prst="rect">
            <a:avLst/>
          </a:prstGeom>
          <a:noFill/>
        </p:spPr>
        <p:txBody>
          <a:bodyPr wrap="square" rtlCol="0">
            <a:spAutoFit/>
          </a:bodyPr>
          <a:lstStyle/>
          <a:p>
            <a:r>
              <a:rPr lang="en-US" dirty="0" smtClean="0"/>
              <a:t>We have to follow some steps to install </a:t>
            </a:r>
            <a:r>
              <a:rPr lang="en-US" dirty="0" err="1" smtClean="0"/>
              <a:t>Rabit</a:t>
            </a:r>
            <a:r>
              <a:rPr lang="en-US" dirty="0" smtClean="0"/>
              <a:t> MQ which I think we </a:t>
            </a:r>
            <a:r>
              <a:rPr lang="en-US" dirty="0" err="1" smtClean="0"/>
              <a:t>canget</a:t>
            </a:r>
            <a:r>
              <a:rPr lang="en-US" dirty="0" smtClean="0"/>
              <a:t> on google easily </a:t>
            </a:r>
            <a:endParaRPr lang="en-US" dirty="0"/>
          </a:p>
        </p:txBody>
      </p:sp>
      <p:sp>
        <p:nvSpPr>
          <p:cNvPr id="4" name="TextBox 3"/>
          <p:cNvSpPr txBox="1"/>
          <p:nvPr/>
        </p:nvSpPr>
        <p:spPr>
          <a:xfrm>
            <a:off x="380081" y="1296941"/>
            <a:ext cx="10972800" cy="369332"/>
          </a:xfrm>
          <a:prstGeom prst="rect">
            <a:avLst/>
          </a:prstGeom>
          <a:noFill/>
        </p:spPr>
        <p:txBody>
          <a:bodyPr wrap="square" rtlCol="0">
            <a:spAutoFit/>
          </a:bodyPr>
          <a:lstStyle/>
          <a:p>
            <a:pPr algn="ctr"/>
            <a:r>
              <a:rPr lang="en-US" b="1" dirty="0"/>
              <a:t>Setting up </a:t>
            </a:r>
            <a:r>
              <a:rPr lang="en-US" b="1" dirty="0" smtClean="0"/>
              <a:t>Distributed  Tracing </a:t>
            </a:r>
            <a:r>
              <a:rPr lang="en-US" b="1" dirty="0"/>
              <a:t>with </a:t>
            </a:r>
            <a:r>
              <a:rPr lang="en-US" b="1" dirty="0" err="1"/>
              <a:t>Zipkin</a:t>
            </a:r>
            <a:endParaRPr lang="en-US" b="1" dirty="0"/>
          </a:p>
        </p:txBody>
      </p:sp>
      <p:sp>
        <p:nvSpPr>
          <p:cNvPr id="5" name="TextBox 4"/>
          <p:cNvSpPr txBox="1"/>
          <p:nvPr/>
        </p:nvSpPr>
        <p:spPr>
          <a:xfrm>
            <a:off x="374573" y="1867626"/>
            <a:ext cx="11226188" cy="5355312"/>
          </a:xfrm>
          <a:prstGeom prst="rect">
            <a:avLst/>
          </a:prstGeom>
          <a:noFill/>
        </p:spPr>
        <p:txBody>
          <a:bodyPr wrap="square" rtlCol="0">
            <a:spAutoFit/>
          </a:bodyPr>
          <a:lstStyle/>
          <a:p>
            <a:r>
              <a:rPr lang="en-US" dirty="0" smtClean="0"/>
              <a:t>Below are the </a:t>
            </a:r>
            <a:r>
              <a:rPr lang="en-US" dirty="0"/>
              <a:t>s</a:t>
            </a:r>
            <a:r>
              <a:rPr lang="en-US" dirty="0" smtClean="0"/>
              <a:t>teps to setting up </a:t>
            </a:r>
            <a:r>
              <a:rPr lang="en-US" b="1" dirty="0" err="1" smtClean="0"/>
              <a:t>Zipkin</a:t>
            </a:r>
            <a:endParaRPr lang="en-US" b="1" dirty="0" smtClean="0"/>
          </a:p>
          <a:p>
            <a:endParaRPr lang="en-US" b="1" dirty="0"/>
          </a:p>
          <a:p>
            <a:r>
              <a:rPr lang="en-US" b="1" dirty="0" smtClean="0"/>
              <a:t>Step 1 </a:t>
            </a:r>
            <a:r>
              <a:rPr lang="en-US" dirty="0" smtClean="0"/>
              <a:t> - Download the </a:t>
            </a:r>
            <a:r>
              <a:rPr lang="en-US" dirty="0" err="1" smtClean="0"/>
              <a:t>zipkin</a:t>
            </a:r>
            <a:r>
              <a:rPr lang="en-US" dirty="0" smtClean="0"/>
              <a:t> </a:t>
            </a:r>
            <a:r>
              <a:rPr lang="en-US" dirty="0" err="1" smtClean="0"/>
              <a:t>quickstart</a:t>
            </a:r>
            <a:r>
              <a:rPr lang="en-US" dirty="0" smtClean="0"/>
              <a:t> from the google it will download a jar file</a:t>
            </a:r>
          </a:p>
          <a:p>
            <a:r>
              <a:rPr lang="en-US" dirty="0" smtClean="0"/>
              <a:t>Step 2- Place this jar in local machine</a:t>
            </a:r>
          </a:p>
          <a:p>
            <a:r>
              <a:rPr lang="en-US" dirty="0" smtClean="0"/>
              <a:t>Step 3 – to the command prompt and go to the location where we have kept the jar file for </a:t>
            </a:r>
            <a:r>
              <a:rPr lang="en-US" dirty="0" err="1" smtClean="0"/>
              <a:t>zipkin</a:t>
            </a:r>
            <a:r>
              <a:rPr lang="en-US" dirty="0" smtClean="0"/>
              <a:t> server from command from</a:t>
            </a:r>
          </a:p>
          <a:p>
            <a:r>
              <a:rPr lang="en-US" dirty="0" smtClean="0"/>
              <a:t>Step 4- Execute the jar file using the command </a:t>
            </a:r>
            <a:r>
              <a:rPr lang="en-US" b="1" dirty="0" smtClean="0"/>
              <a:t>java –jar “</a:t>
            </a:r>
            <a:r>
              <a:rPr lang="en-US" b="1" dirty="0" err="1" smtClean="0"/>
              <a:t>zipkin</a:t>
            </a:r>
            <a:r>
              <a:rPr lang="en-US" b="1" dirty="0" smtClean="0"/>
              <a:t> jar file name.jar” </a:t>
            </a:r>
            <a:r>
              <a:rPr lang="en-US" dirty="0"/>
              <a:t>To </a:t>
            </a:r>
            <a:r>
              <a:rPr lang="en-US" dirty="0" err="1"/>
              <a:t>excute</a:t>
            </a:r>
            <a:r>
              <a:rPr lang="en-US" dirty="0"/>
              <a:t> this </a:t>
            </a:r>
            <a:r>
              <a:rPr lang="en-US" dirty="0" smtClean="0"/>
              <a:t>jar file it is must to have </a:t>
            </a:r>
            <a:r>
              <a:rPr lang="en-US" dirty="0" err="1" smtClean="0"/>
              <a:t>jave</a:t>
            </a:r>
            <a:r>
              <a:rPr lang="en-US" dirty="0" smtClean="0"/>
              <a:t> version greater than 8.</a:t>
            </a:r>
            <a:endParaRPr lang="en-US" b="1" dirty="0"/>
          </a:p>
          <a:p>
            <a:r>
              <a:rPr lang="en-US" dirty="0" smtClean="0"/>
              <a:t>This will start </a:t>
            </a:r>
            <a:r>
              <a:rPr lang="en-US" dirty="0" err="1" smtClean="0"/>
              <a:t>zipking</a:t>
            </a:r>
            <a:r>
              <a:rPr lang="en-US" dirty="0" smtClean="0"/>
              <a:t> server after some time</a:t>
            </a:r>
          </a:p>
          <a:p>
            <a:endParaRPr lang="en-US" dirty="0"/>
          </a:p>
          <a:p>
            <a:endParaRPr lang="en-US" dirty="0" smtClean="0"/>
          </a:p>
          <a:p>
            <a:endParaRPr lang="en-US" dirty="0"/>
          </a:p>
          <a:p>
            <a:r>
              <a:rPr lang="en-US" dirty="0" smtClean="0"/>
              <a:t>Step 5- After starting </a:t>
            </a:r>
            <a:r>
              <a:rPr lang="en-US" dirty="0" err="1" smtClean="0"/>
              <a:t>zipkin</a:t>
            </a:r>
            <a:r>
              <a:rPr lang="en-US" dirty="0" smtClean="0"/>
              <a:t> server you can hit the localhost:9411/</a:t>
            </a:r>
            <a:r>
              <a:rPr lang="en-US" dirty="0" err="1" smtClean="0"/>
              <a:t>zipking</a:t>
            </a:r>
            <a:r>
              <a:rPr lang="en-US" dirty="0" smtClean="0"/>
              <a:t>/ it will one </a:t>
            </a:r>
            <a:r>
              <a:rPr lang="en-US" dirty="0" err="1" smtClean="0"/>
              <a:t>one</a:t>
            </a:r>
            <a:r>
              <a:rPr lang="en-US" dirty="0" smtClean="0"/>
              <a:t> UI in the browser </a:t>
            </a:r>
          </a:p>
          <a:p>
            <a:endParaRPr lang="en-US" dirty="0" smtClean="0"/>
          </a:p>
          <a:p>
            <a:r>
              <a:rPr lang="en-US" dirty="0" smtClean="0"/>
              <a:t>Step 6- Make the communication between Rabbit MQ and </a:t>
            </a:r>
            <a:r>
              <a:rPr lang="en-US" dirty="0" err="1" smtClean="0"/>
              <a:t>zipkin</a:t>
            </a:r>
            <a:r>
              <a:rPr lang="en-US" dirty="0" smtClean="0"/>
              <a:t> server using  two separate commands on windows</a:t>
            </a:r>
          </a:p>
          <a:p>
            <a:r>
              <a:rPr lang="en-US" dirty="0" smtClean="0"/>
              <a:t>Set RABBIT_URI=amqp://localhost and </a:t>
            </a:r>
            <a:r>
              <a:rPr lang="en-US" b="1" dirty="0"/>
              <a:t>java –jar “</a:t>
            </a:r>
            <a:r>
              <a:rPr lang="en-US" b="1" dirty="0" err="1"/>
              <a:t>zipkin</a:t>
            </a:r>
            <a:r>
              <a:rPr lang="en-US" b="1" dirty="0"/>
              <a:t> jar file name.jar” </a:t>
            </a:r>
            <a:r>
              <a:rPr lang="en-US" b="1" dirty="0" smtClean="0"/>
              <a:t> Make sure </a:t>
            </a:r>
            <a:r>
              <a:rPr lang="en-US" b="1" dirty="0" err="1" smtClean="0"/>
              <a:t>rabit</a:t>
            </a:r>
            <a:r>
              <a:rPr lang="en-US" b="1" dirty="0" smtClean="0"/>
              <a:t> </a:t>
            </a:r>
            <a:r>
              <a:rPr lang="en-US" b="1" dirty="0" err="1" smtClean="0"/>
              <a:t>mq</a:t>
            </a:r>
            <a:r>
              <a:rPr lang="en-US" b="1" dirty="0" smtClean="0"/>
              <a:t> server is up and running</a:t>
            </a:r>
            <a:endParaRPr lang="en-US" dirty="0" smtClean="0"/>
          </a:p>
          <a:p>
            <a:r>
              <a:rPr lang="en-US" dirty="0"/>
              <a:t>	</a:t>
            </a:r>
          </a:p>
          <a:p>
            <a:endParaRPr lang="en-US" dirty="0"/>
          </a:p>
        </p:txBody>
      </p:sp>
      <p:pic>
        <p:nvPicPr>
          <p:cNvPr id="6" name="Picture 5"/>
          <p:cNvPicPr>
            <a:picLocks noChangeAspect="1"/>
          </p:cNvPicPr>
          <p:nvPr/>
        </p:nvPicPr>
        <p:blipFill>
          <a:blip r:embed="rId2"/>
          <a:stretch>
            <a:fillRect/>
          </a:stretch>
        </p:blipFill>
        <p:spPr>
          <a:xfrm>
            <a:off x="374573" y="4988403"/>
            <a:ext cx="7962900" cy="428625"/>
          </a:xfrm>
          <a:prstGeom prst="rect">
            <a:avLst/>
          </a:prstGeom>
        </p:spPr>
      </p:pic>
    </p:spTree>
    <p:extLst>
      <p:ext uri="{BB962C8B-B14F-4D97-AF65-F5344CB8AC3E}">
        <p14:creationId xmlns:p14="http://schemas.microsoft.com/office/powerpoint/2010/main" val="2990131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6940" y="275422"/>
            <a:ext cx="7910111" cy="369332"/>
          </a:xfrm>
          <a:prstGeom prst="rect">
            <a:avLst/>
          </a:prstGeom>
          <a:noFill/>
        </p:spPr>
        <p:txBody>
          <a:bodyPr wrap="square" rtlCol="0">
            <a:spAutoFit/>
          </a:bodyPr>
          <a:lstStyle/>
          <a:p>
            <a:pPr algn="ctr"/>
            <a:r>
              <a:rPr lang="en-US" b="1" dirty="0"/>
              <a:t>Connecting </a:t>
            </a:r>
            <a:r>
              <a:rPr lang="en-US" b="1" dirty="0" err="1"/>
              <a:t>microservices</a:t>
            </a:r>
            <a:r>
              <a:rPr lang="en-US" b="1" dirty="0"/>
              <a:t> </a:t>
            </a:r>
            <a:r>
              <a:rPr lang="en-US" b="1" dirty="0" smtClean="0"/>
              <a:t>to </a:t>
            </a:r>
            <a:r>
              <a:rPr lang="en-US" b="1" dirty="0" err="1" smtClean="0"/>
              <a:t>Zipkin</a:t>
            </a:r>
            <a:endParaRPr lang="en-US" b="1" dirty="0"/>
          </a:p>
        </p:txBody>
      </p:sp>
      <p:sp>
        <p:nvSpPr>
          <p:cNvPr id="4" name="TextBox 3"/>
          <p:cNvSpPr txBox="1"/>
          <p:nvPr/>
        </p:nvSpPr>
        <p:spPr>
          <a:xfrm>
            <a:off x="143219" y="837282"/>
            <a:ext cx="11832116" cy="923330"/>
          </a:xfrm>
          <a:prstGeom prst="rect">
            <a:avLst/>
          </a:prstGeom>
          <a:noFill/>
        </p:spPr>
        <p:txBody>
          <a:bodyPr wrap="square" rtlCol="0">
            <a:spAutoFit/>
          </a:bodyPr>
          <a:lstStyle/>
          <a:p>
            <a:pPr marL="285750" indent="-285750">
              <a:buFontTx/>
              <a:buChar char="-"/>
            </a:pPr>
            <a:r>
              <a:rPr lang="en-US" dirty="0" smtClean="0"/>
              <a:t>To make communicate all the micro services with </a:t>
            </a:r>
            <a:r>
              <a:rPr lang="en-US" dirty="0" err="1" smtClean="0"/>
              <a:t>zipking</a:t>
            </a:r>
            <a:r>
              <a:rPr lang="en-US" dirty="0" smtClean="0"/>
              <a:t> tracing server we have to add dependency  for </a:t>
            </a:r>
            <a:r>
              <a:rPr lang="en-US" dirty="0" err="1" smtClean="0"/>
              <a:t>zipkin</a:t>
            </a:r>
            <a:r>
              <a:rPr lang="en-US" dirty="0" smtClean="0"/>
              <a:t> and for </a:t>
            </a:r>
            <a:r>
              <a:rPr lang="en-US" dirty="0" err="1" smtClean="0"/>
              <a:t>Rbbit</a:t>
            </a:r>
            <a:r>
              <a:rPr lang="en-US" dirty="0" smtClean="0"/>
              <a:t> MQ in pom.xml of applications of all the </a:t>
            </a:r>
            <a:r>
              <a:rPr lang="en-US" dirty="0" err="1" smtClean="0"/>
              <a:t>microservices</a:t>
            </a:r>
            <a:r>
              <a:rPr lang="en-US" dirty="0" smtClean="0"/>
              <a:t> </a:t>
            </a:r>
          </a:p>
          <a:p>
            <a:pPr marL="285750" indent="-285750">
              <a:buFontTx/>
              <a:buChar char="-"/>
            </a:pPr>
            <a:endParaRPr lang="en-US" dirty="0"/>
          </a:p>
        </p:txBody>
      </p:sp>
      <p:pic>
        <p:nvPicPr>
          <p:cNvPr id="7" name="Picture 6"/>
          <p:cNvPicPr>
            <a:picLocks noChangeAspect="1"/>
          </p:cNvPicPr>
          <p:nvPr/>
        </p:nvPicPr>
        <p:blipFill>
          <a:blip r:embed="rId2"/>
          <a:stretch>
            <a:fillRect/>
          </a:stretch>
        </p:blipFill>
        <p:spPr>
          <a:xfrm>
            <a:off x="675185" y="1578509"/>
            <a:ext cx="4191802" cy="1484179"/>
          </a:xfrm>
          <a:prstGeom prst="rect">
            <a:avLst/>
          </a:prstGeom>
        </p:spPr>
      </p:pic>
    </p:spTree>
    <p:extLst>
      <p:ext uri="{BB962C8B-B14F-4D97-AF65-F5344CB8AC3E}">
        <p14:creationId xmlns:p14="http://schemas.microsoft.com/office/powerpoint/2010/main" val="2814530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8458" y="253388"/>
            <a:ext cx="6499952" cy="369332"/>
          </a:xfrm>
          <a:prstGeom prst="rect">
            <a:avLst/>
          </a:prstGeom>
          <a:noFill/>
        </p:spPr>
        <p:txBody>
          <a:bodyPr wrap="square" rtlCol="0">
            <a:spAutoFit/>
          </a:bodyPr>
          <a:lstStyle/>
          <a:p>
            <a:r>
              <a:rPr lang="en-US" b="1" dirty="0"/>
              <a:t>Using </a:t>
            </a:r>
            <a:r>
              <a:rPr lang="en-US" b="1" dirty="0" err="1"/>
              <a:t>Zipkin</a:t>
            </a:r>
            <a:r>
              <a:rPr lang="en-US" b="1" dirty="0"/>
              <a:t> UI </a:t>
            </a:r>
            <a:r>
              <a:rPr lang="en-US" b="1" dirty="0" smtClean="0"/>
              <a:t>Dashboard to </a:t>
            </a:r>
            <a:r>
              <a:rPr lang="en-US" b="1" dirty="0"/>
              <a:t>trace requests</a:t>
            </a:r>
            <a:endParaRPr lang="en-US" b="1" dirty="0"/>
          </a:p>
        </p:txBody>
      </p:sp>
      <p:sp>
        <p:nvSpPr>
          <p:cNvPr id="3" name="TextBox 2"/>
          <p:cNvSpPr txBox="1"/>
          <p:nvPr/>
        </p:nvSpPr>
        <p:spPr>
          <a:xfrm>
            <a:off x="198304" y="837281"/>
            <a:ext cx="11993696" cy="5909310"/>
          </a:xfrm>
          <a:prstGeom prst="rect">
            <a:avLst/>
          </a:prstGeom>
          <a:noFill/>
        </p:spPr>
        <p:txBody>
          <a:bodyPr wrap="square" rtlCol="0">
            <a:spAutoFit/>
          </a:bodyPr>
          <a:lstStyle/>
          <a:p>
            <a:pPr marL="285750" indent="-285750">
              <a:buFontTx/>
              <a:buChar char="-"/>
            </a:pPr>
            <a:r>
              <a:rPr lang="en-US" dirty="0" smtClean="0"/>
              <a:t>After adding dependencies in all the applications we will restart these application in the sequence</a:t>
            </a:r>
          </a:p>
          <a:p>
            <a:pPr marL="285750" indent="-285750">
              <a:buFontTx/>
              <a:buChar char="-"/>
            </a:pPr>
            <a:r>
              <a:rPr lang="en-US" dirty="0" smtClean="0"/>
              <a:t>After restarting the application we will hit the </a:t>
            </a:r>
            <a:r>
              <a:rPr lang="en-US" dirty="0" err="1" smtClean="0"/>
              <a:t>url</a:t>
            </a:r>
            <a:r>
              <a:rPr lang="en-US" dirty="0" smtClean="0"/>
              <a:t> for currency conversation service (Which is </a:t>
            </a:r>
            <a:r>
              <a:rPr lang="en-US" dirty="0" err="1" smtClean="0"/>
              <a:t>communcatioting</a:t>
            </a:r>
            <a:r>
              <a:rPr lang="en-US" dirty="0" smtClean="0"/>
              <a:t> like</a:t>
            </a:r>
            <a:r>
              <a:rPr lang="en-US" dirty="0" smtClean="0">
                <a:sym typeface="Wingdings" panose="05000000000000000000" pitchFamily="2" charset="2"/>
              </a:rPr>
              <a:t></a:t>
            </a:r>
            <a:r>
              <a:rPr lang="en-US" dirty="0" smtClean="0"/>
              <a:t> </a:t>
            </a:r>
            <a:r>
              <a:rPr lang="en-US" dirty="0" err="1" smtClean="0"/>
              <a:t>Zuul</a:t>
            </a:r>
            <a:r>
              <a:rPr lang="en-US" dirty="0" smtClean="0"/>
              <a:t> </a:t>
            </a:r>
            <a:r>
              <a:rPr lang="en-US" dirty="0" err="1" smtClean="0"/>
              <a:t>api</a:t>
            </a:r>
            <a:r>
              <a:rPr lang="en-US" dirty="0" smtClean="0"/>
              <a:t> gateway</a:t>
            </a:r>
            <a:r>
              <a:rPr lang="en-US" dirty="0" smtClean="0">
                <a:sym typeface="Wingdings" panose="05000000000000000000" pitchFamily="2" charset="2"/>
              </a:rPr>
              <a:t> currency exchange service</a:t>
            </a:r>
            <a:r>
              <a:rPr lang="en-US" dirty="0" smtClean="0"/>
              <a:t>)</a:t>
            </a:r>
          </a:p>
          <a:p>
            <a:pPr marL="285750" indent="-285750">
              <a:buFontTx/>
              <a:buChar char="-"/>
            </a:pPr>
            <a:r>
              <a:rPr lang="en-US" dirty="0" smtClean="0"/>
              <a:t>After as we hit the URL for </a:t>
            </a:r>
            <a:r>
              <a:rPr lang="en-US" dirty="0" err="1" smtClean="0"/>
              <a:t>zipkin</a:t>
            </a:r>
            <a:r>
              <a:rPr lang="en-US" dirty="0" smtClean="0"/>
              <a:t> server (localhost:9411/</a:t>
            </a:r>
            <a:r>
              <a:rPr lang="en-US" dirty="0" err="1" smtClean="0"/>
              <a:t>zipkin</a:t>
            </a:r>
            <a:r>
              <a:rPr lang="en-US" dirty="0" smtClean="0"/>
              <a:t>/) one UI will come as below which will show all the applications connected to </a:t>
            </a:r>
            <a:r>
              <a:rPr lang="en-US" dirty="0" err="1" smtClean="0"/>
              <a:t>zikin</a:t>
            </a:r>
            <a:r>
              <a:rPr lang="en-US" dirty="0" smtClean="0"/>
              <a:t> server in drop down list</a:t>
            </a:r>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r>
              <a:rPr lang="en-US" dirty="0" smtClean="0"/>
              <a:t>We can select one of the application and click on find traces. This will show window as below which is describing how the request is flowing. If we click on any application below one window for details(response status, status code).</a:t>
            </a:r>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smtClean="0"/>
          </a:p>
        </p:txBody>
      </p:sp>
      <p:pic>
        <p:nvPicPr>
          <p:cNvPr id="4" name="Picture 3"/>
          <p:cNvPicPr>
            <a:picLocks noChangeAspect="1"/>
          </p:cNvPicPr>
          <p:nvPr/>
        </p:nvPicPr>
        <p:blipFill>
          <a:blip r:embed="rId2"/>
          <a:stretch>
            <a:fillRect/>
          </a:stretch>
        </p:blipFill>
        <p:spPr>
          <a:xfrm>
            <a:off x="1414462" y="2390775"/>
            <a:ext cx="9363075" cy="2076450"/>
          </a:xfrm>
          <a:prstGeom prst="rect">
            <a:avLst/>
          </a:prstGeom>
        </p:spPr>
      </p:pic>
      <p:pic>
        <p:nvPicPr>
          <p:cNvPr id="5" name="Picture 4"/>
          <p:cNvPicPr>
            <a:picLocks noChangeAspect="1"/>
          </p:cNvPicPr>
          <p:nvPr/>
        </p:nvPicPr>
        <p:blipFill>
          <a:blip r:embed="rId3"/>
          <a:stretch>
            <a:fillRect/>
          </a:stretch>
        </p:blipFill>
        <p:spPr>
          <a:xfrm>
            <a:off x="718908" y="5286492"/>
            <a:ext cx="6431040" cy="1468454"/>
          </a:xfrm>
          <a:prstGeom prst="rect">
            <a:avLst/>
          </a:prstGeom>
        </p:spPr>
      </p:pic>
    </p:spTree>
    <p:extLst>
      <p:ext uri="{BB962C8B-B14F-4D97-AF65-F5344CB8AC3E}">
        <p14:creationId xmlns:p14="http://schemas.microsoft.com/office/powerpoint/2010/main" val="1933695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1673" y="110168"/>
            <a:ext cx="6819441" cy="369332"/>
          </a:xfrm>
          <a:prstGeom prst="rect">
            <a:avLst/>
          </a:prstGeom>
          <a:noFill/>
        </p:spPr>
        <p:txBody>
          <a:bodyPr wrap="square" rtlCol="0">
            <a:spAutoFit/>
          </a:bodyPr>
          <a:lstStyle/>
          <a:p>
            <a:r>
              <a:rPr lang="en-US" b="1" dirty="0"/>
              <a:t>Understanding the need for Spring Cloud Bus</a:t>
            </a:r>
            <a:endParaRPr lang="en-US" b="1" dirty="0"/>
          </a:p>
        </p:txBody>
      </p:sp>
      <p:sp>
        <p:nvSpPr>
          <p:cNvPr id="3" name="TextBox 2"/>
          <p:cNvSpPr txBox="1"/>
          <p:nvPr/>
        </p:nvSpPr>
        <p:spPr>
          <a:xfrm>
            <a:off x="220337" y="727113"/>
            <a:ext cx="11589745" cy="5632311"/>
          </a:xfrm>
          <a:prstGeom prst="rect">
            <a:avLst/>
          </a:prstGeom>
          <a:noFill/>
        </p:spPr>
        <p:txBody>
          <a:bodyPr wrap="square" rtlCol="0">
            <a:spAutoFit/>
          </a:bodyPr>
          <a:lstStyle/>
          <a:p>
            <a:pPr marL="285750" indent="-285750">
              <a:buFontTx/>
              <a:buChar char="-"/>
            </a:pPr>
            <a:r>
              <a:rPr lang="en-US" dirty="0" smtClean="0"/>
              <a:t>If we made the changes in the property file stored in the </a:t>
            </a:r>
            <a:r>
              <a:rPr lang="en-US" dirty="0" err="1" smtClean="0"/>
              <a:t>git</a:t>
            </a:r>
            <a:r>
              <a:rPr lang="en-US" dirty="0" smtClean="0"/>
              <a:t> the changes is not reelecting to the application even if we commit that changes</a:t>
            </a:r>
          </a:p>
          <a:p>
            <a:pPr marL="285750" indent="-285750">
              <a:buFontTx/>
              <a:buChar char="-"/>
            </a:pPr>
            <a:r>
              <a:rPr lang="en-US" dirty="0" smtClean="0"/>
              <a:t>To reflect this changes we have to run below post request in the browser/ postman</a:t>
            </a:r>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r>
              <a:rPr lang="en-US" dirty="0" smtClean="0"/>
              <a:t>To run above request we have to set below property in the property file</a:t>
            </a:r>
          </a:p>
          <a:p>
            <a:pPr marL="285750" indent="-285750">
              <a:buFontTx/>
              <a:buChar char="-"/>
            </a:pPr>
            <a:endParaRPr lang="en-US" dirty="0" smtClean="0"/>
          </a:p>
          <a:p>
            <a:pPr marL="285750" indent="-285750">
              <a:buFontTx/>
              <a:buChar char="-"/>
            </a:pPr>
            <a:endParaRPr lang="en-US" dirty="0"/>
          </a:p>
          <a:p>
            <a:pPr marL="285750" indent="-285750">
              <a:buFontTx/>
              <a:buChar char="-"/>
            </a:pPr>
            <a:r>
              <a:rPr lang="en-US" dirty="0" smtClean="0"/>
              <a:t> After refreshing the application the changes will reflect from the </a:t>
            </a:r>
            <a:r>
              <a:rPr lang="en-US" dirty="0" err="1" smtClean="0"/>
              <a:t>git</a:t>
            </a:r>
            <a:r>
              <a:rPr lang="en-US" dirty="0" smtClean="0"/>
              <a:t>.</a:t>
            </a:r>
          </a:p>
          <a:p>
            <a:pPr marL="285750" indent="-285750">
              <a:buFontTx/>
              <a:buChar char="-"/>
            </a:pPr>
            <a:r>
              <a:rPr lang="en-US" dirty="0" smtClean="0"/>
              <a:t>After each change we have to run refresh post request </a:t>
            </a:r>
          </a:p>
          <a:p>
            <a:r>
              <a:rPr lang="en-US" dirty="0" smtClean="0"/>
              <a:t>- In </a:t>
            </a:r>
            <a:r>
              <a:rPr lang="en-US" dirty="0"/>
              <a:t>the example that we are talking about, we had two instances of the Limits Service.</a:t>
            </a:r>
          </a:p>
          <a:p>
            <a:r>
              <a:rPr lang="en-US" dirty="0"/>
              <a:t>But let's </a:t>
            </a:r>
            <a:r>
              <a:rPr lang="en-US" dirty="0" smtClean="0"/>
              <a:t>assume there </a:t>
            </a:r>
            <a:r>
              <a:rPr lang="en-US" dirty="0"/>
              <a:t>are a hundred instances of the Limits Service which are running in </a:t>
            </a:r>
            <a:r>
              <a:rPr lang="en-US" dirty="0" smtClean="0"/>
              <a:t>parallel. So</a:t>
            </a:r>
            <a:r>
              <a:rPr lang="en-US" dirty="0"/>
              <a:t>, to refresh </a:t>
            </a:r>
            <a:r>
              <a:rPr lang="en-US" dirty="0" smtClean="0"/>
              <a:t>the configuration </a:t>
            </a:r>
            <a:r>
              <a:rPr lang="en-US" dirty="0"/>
              <a:t>from the </a:t>
            </a:r>
            <a:r>
              <a:rPr lang="en-US" dirty="0" err="1"/>
              <a:t>Git</a:t>
            </a:r>
            <a:r>
              <a:rPr lang="en-US" dirty="0"/>
              <a:t> repository, I need to invoke 100 </a:t>
            </a:r>
            <a:r>
              <a:rPr lang="en-US" dirty="0" smtClean="0"/>
              <a:t>URLs and </a:t>
            </a:r>
            <a:r>
              <a:rPr lang="en-US" dirty="0"/>
              <a:t>that's not really good because the number of Limits Service increase the maintenance headache </a:t>
            </a:r>
            <a:r>
              <a:rPr lang="en-US" dirty="0" smtClean="0"/>
              <a:t>for Limits </a:t>
            </a:r>
            <a:r>
              <a:rPr lang="en-US" dirty="0"/>
              <a:t>Service keeps </a:t>
            </a:r>
            <a:r>
              <a:rPr lang="en-US" dirty="0" smtClean="0"/>
              <a:t>growing and </a:t>
            </a:r>
            <a:r>
              <a:rPr lang="en-US" dirty="0"/>
              <a:t>imagine this in a world where there are a hundred </a:t>
            </a:r>
            <a:r>
              <a:rPr lang="en-US" dirty="0" err="1"/>
              <a:t>microservices</a:t>
            </a:r>
            <a:r>
              <a:rPr lang="en-US" dirty="0"/>
              <a:t> with 10 or 15 instances of </a:t>
            </a:r>
            <a:r>
              <a:rPr lang="en-US" dirty="0" smtClean="0"/>
              <a:t>each. Every </a:t>
            </a:r>
            <a:r>
              <a:rPr lang="en-US" dirty="0"/>
              <a:t>time you make a change in the configuration and you want the configuration to reflect in the </a:t>
            </a:r>
            <a:r>
              <a:rPr lang="en-US" dirty="0" err="1" smtClean="0"/>
              <a:t>microservice</a:t>
            </a:r>
            <a:r>
              <a:rPr lang="en-US" dirty="0" smtClean="0"/>
              <a:t>, you </a:t>
            </a:r>
            <a:r>
              <a:rPr lang="en-US" dirty="0"/>
              <a:t>don't know what to call 1000 </a:t>
            </a:r>
            <a:r>
              <a:rPr lang="en-US" dirty="0" smtClean="0"/>
              <a:t>URLs. That's </a:t>
            </a:r>
            <a:r>
              <a:rPr lang="en-US" dirty="0"/>
              <a:t>where Spring Cloud Bus provides us a </a:t>
            </a:r>
            <a:r>
              <a:rPr lang="en-US" dirty="0" smtClean="0"/>
              <a:t>solution. We </a:t>
            </a:r>
            <a:r>
              <a:rPr lang="en-US" dirty="0"/>
              <a:t>can have one URL for all instances and once you hit that </a:t>
            </a:r>
            <a:r>
              <a:rPr lang="en-US" dirty="0" smtClean="0"/>
              <a:t>URL, all </a:t>
            </a:r>
            <a:r>
              <a:rPr lang="en-US" dirty="0"/>
              <a:t>the instances of the </a:t>
            </a:r>
            <a:r>
              <a:rPr lang="en-US" dirty="0" err="1"/>
              <a:t>microservice</a:t>
            </a:r>
            <a:r>
              <a:rPr lang="en-US" dirty="0"/>
              <a:t> would be updated with the latest values from the </a:t>
            </a:r>
            <a:r>
              <a:rPr lang="en-US" dirty="0" err="1"/>
              <a:t>Git</a:t>
            </a:r>
            <a:r>
              <a:rPr lang="en-US" dirty="0"/>
              <a:t> configuration.</a:t>
            </a:r>
          </a:p>
          <a:p>
            <a:pPr marL="285750" indent="-285750">
              <a:buFontTx/>
              <a:buChar char="-"/>
            </a:pPr>
            <a:endParaRPr lang="en-US" dirty="0"/>
          </a:p>
        </p:txBody>
      </p:sp>
      <p:pic>
        <p:nvPicPr>
          <p:cNvPr id="4" name="Picture 3"/>
          <p:cNvPicPr>
            <a:picLocks noChangeAspect="1"/>
          </p:cNvPicPr>
          <p:nvPr/>
        </p:nvPicPr>
        <p:blipFill>
          <a:blip r:embed="rId2"/>
          <a:stretch>
            <a:fillRect/>
          </a:stretch>
        </p:blipFill>
        <p:spPr>
          <a:xfrm>
            <a:off x="669904" y="1737912"/>
            <a:ext cx="7240205" cy="653866"/>
          </a:xfrm>
          <a:prstGeom prst="rect">
            <a:avLst/>
          </a:prstGeom>
        </p:spPr>
      </p:pic>
      <p:pic>
        <p:nvPicPr>
          <p:cNvPr id="5" name="Picture 4"/>
          <p:cNvPicPr>
            <a:picLocks noChangeAspect="1"/>
          </p:cNvPicPr>
          <p:nvPr/>
        </p:nvPicPr>
        <p:blipFill>
          <a:blip r:embed="rId3"/>
          <a:stretch>
            <a:fillRect/>
          </a:stretch>
        </p:blipFill>
        <p:spPr>
          <a:xfrm>
            <a:off x="747021" y="2880279"/>
            <a:ext cx="4086225" cy="238125"/>
          </a:xfrm>
          <a:prstGeom prst="rect">
            <a:avLst/>
          </a:prstGeom>
        </p:spPr>
      </p:pic>
    </p:spTree>
    <p:extLst>
      <p:ext uri="{BB962C8B-B14F-4D97-AF65-F5344CB8AC3E}">
        <p14:creationId xmlns:p14="http://schemas.microsoft.com/office/powerpoint/2010/main" val="344720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8515" y="0"/>
            <a:ext cx="6096000" cy="369332"/>
          </a:xfrm>
          <a:prstGeom prst="rect">
            <a:avLst/>
          </a:prstGeom>
        </p:spPr>
        <p:txBody>
          <a:bodyPr>
            <a:spAutoFit/>
          </a:bodyPr>
          <a:lstStyle/>
          <a:p>
            <a:pPr algn="ctr"/>
            <a:r>
              <a:rPr lang="en-US" b="1" dirty="0">
                <a:solidFill>
                  <a:srgbClr val="14171C"/>
                </a:solidFill>
                <a:latin typeface="open sans"/>
              </a:rPr>
              <a:t>Implementing Spring </a:t>
            </a:r>
            <a:r>
              <a:rPr lang="en-US" b="1" dirty="0" smtClean="0">
                <a:solidFill>
                  <a:srgbClr val="14171C"/>
                </a:solidFill>
                <a:latin typeface="open sans"/>
              </a:rPr>
              <a:t>Cloud Bus</a:t>
            </a:r>
            <a:endParaRPr lang="en-US" b="1" dirty="0"/>
          </a:p>
        </p:txBody>
      </p:sp>
      <p:sp>
        <p:nvSpPr>
          <p:cNvPr id="3" name="TextBox 2"/>
          <p:cNvSpPr txBox="1"/>
          <p:nvPr/>
        </p:nvSpPr>
        <p:spPr>
          <a:xfrm>
            <a:off x="220337" y="539827"/>
            <a:ext cx="11303306" cy="6955750"/>
          </a:xfrm>
          <a:prstGeom prst="rect">
            <a:avLst/>
          </a:prstGeom>
          <a:noFill/>
        </p:spPr>
        <p:txBody>
          <a:bodyPr wrap="square" rtlCol="0">
            <a:spAutoFit/>
          </a:bodyPr>
          <a:lstStyle/>
          <a:p>
            <a:pPr marL="285750" indent="-285750">
              <a:buFontTx/>
              <a:buChar char="-"/>
            </a:pPr>
            <a:r>
              <a:rPr lang="en-US" dirty="0" smtClean="0"/>
              <a:t>Add the dependency in the spring </a:t>
            </a:r>
            <a:r>
              <a:rPr lang="en-US" dirty="0" err="1" smtClean="0"/>
              <a:t>clude</a:t>
            </a:r>
            <a:r>
              <a:rPr lang="en-US" dirty="0" smtClean="0"/>
              <a:t> </a:t>
            </a:r>
            <a:r>
              <a:rPr lang="en-US" dirty="0" err="1" smtClean="0"/>
              <a:t>config</a:t>
            </a:r>
            <a:r>
              <a:rPr lang="en-US" dirty="0" smtClean="0"/>
              <a:t> and in limit service (which is </a:t>
            </a:r>
            <a:r>
              <a:rPr lang="en-US" dirty="0" err="1" smtClean="0"/>
              <a:t>reding</a:t>
            </a:r>
            <a:r>
              <a:rPr lang="en-US" dirty="0" smtClean="0"/>
              <a:t> property file from spring cloud </a:t>
            </a:r>
            <a:r>
              <a:rPr lang="en-US" dirty="0" err="1" smtClean="0"/>
              <a:t>config</a:t>
            </a:r>
            <a:r>
              <a:rPr lang="en-US" dirty="0" smtClean="0"/>
              <a:t> application )applications pom.xml</a:t>
            </a:r>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r>
              <a:rPr lang="en-US" dirty="0" smtClean="0"/>
              <a:t>After adding the dependencies restart all the applications. </a:t>
            </a:r>
          </a:p>
          <a:p>
            <a:pPr marL="285750" indent="-285750">
              <a:buFontTx/>
              <a:buChar char="-"/>
            </a:pPr>
            <a:r>
              <a:rPr lang="en-US" dirty="0" smtClean="0"/>
              <a:t>Then run the below post </a:t>
            </a:r>
            <a:r>
              <a:rPr lang="en-US" dirty="0" err="1" smtClean="0"/>
              <a:t>url</a:t>
            </a:r>
            <a:r>
              <a:rPr lang="en-US" dirty="0" smtClean="0"/>
              <a:t> </a:t>
            </a:r>
          </a:p>
          <a:p>
            <a:pPr marL="285750" indent="-285750">
              <a:buFontTx/>
              <a:buChar char="-"/>
            </a:pPr>
            <a:endParaRPr lang="en-US" dirty="0"/>
          </a:p>
          <a:p>
            <a:endParaRPr lang="en-US" dirty="0" smtClean="0"/>
          </a:p>
          <a:p>
            <a:pPr marL="285750" indent="-285750">
              <a:buFontTx/>
              <a:buChar char="-"/>
            </a:pPr>
            <a:endParaRPr lang="en-US" dirty="0" smtClean="0"/>
          </a:p>
          <a:p>
            <a:pPr marL="285750" indent="-285750">
              <a:buFontTx/>
              <a:buChar char="-"/>
            </a:pPr>
            <a:r>
              <a:rPr lang="en-US" sz="1600" dirty="0" smtClean="0"/>
              <a:t>Which will refresh configuration for all the instances of the </a:t>
            </a:r>
            <a:r>
              <a:rPr lang="en-US" sz="1600" dirty="0" err="1" smtClean="0"/>
              <a:t>microservices</a:t>
            </a:r>
            <a:r>
              <a:rPr lang="en-US" sz="1600" dirty="0" smtClean="0"/>
              <a:t> at a time of </a:t>
            </a:r>
            <a:r>
              <a:rPr lang="en-US" sz="1600" dirty="0"/>
              <a:t>the </a:t>
            </a:r>
            <a:r>
              <a:rPr lang="en-US" sz="1600" dirty="0" err="1" smtClean="0"/>
              <a:t>microservice</a:t>
            </a:r>
            <a:r>
              <a:rPr lang="en-US" sz="1600" dirty="0" smtClean="0"/>
              <a:t>. </a:t>
            </a:r>
          </a:p>
          <a:p>
            <a:r>
              <a:rPr lang="en-US" sz="1600" dirty="0" smtClean="0"/>
              <a:t>- How </a:t>
            </a:r>
            <a:r>
              <a:rPr lang="en-US" sz="1600" dirty="0"/>
              <a:t>is this </a:t>
            </a:r>
            <a:r>
              <a:rPr lang="en-US" sz="1600" dirty="0" smtClean="0"/>
              <a:t>happening? All </a:t>
            </a:r>
            <a:r>
              <a:rPr lang="en-US" sz="1600" dirty="0"/>
              <a:t>this magic is happening because of something called Spring Cloud Bus.</a:t>
            </a:r>
          </a:p>
          <a:p>
            <a:r>
              <a:rPr lang="en-US" sz="1600" dirty="0"/>
              <a:t>In this specific instance, we are running the Spring Cloud Bus over </a:t>
            </a:r>
            <a:r>
              <a:rPr lang="en-US" sz="1600" dirty="0" err="1"/>
              <a:t>RabbitMQ</a:t>
            </a:r>
            <a:r>
              <a:rPr lang="en-US" sz="1600" dirty="0" smtClean="0"/>
              <a:t>. The </a:t>
            </a:r>
            <a:r>
              <a:rPr lang="en-US" sz="1600" dirty="0"/>
              <a:t>way the Spring Cloud Bus works is at application start up, all the </a:t>
            </a:r>
            <a:r>
              <a:rPr lang="en-US" sz="1600" dirty="0" err="1"/>
              <a:t>microservice</a:t>
            </a:r>
            <a:r>
              <a:rPr lang="en-US" sz="1600" dirty="0"/>
              <a:t> </a:t>
            </a:r>
            <a:r>
              <a:rPr lang="en-US" sz="1600" dirty="0" smtClean="0"/>
              <a:t>instances register </a:t>
            </a:r>
            <a:r>
              <a:rPr lang="en-US" sz="1600" dirty="0"/>
              <a:t>with the cloud bus. So, if Limits Service has three different instances, then instance1. </a:t>
            </a:r>
            <a:r>
              <a:rPr lang="en-US" sz="1600" dirty="0" smtClean="0"/>
              <a:t>instance2, and </a:t>
            </a:r>
            <a:r>
              <a:rPr lang="en-US" sz="1600" dirty="0"/>
              <a:t>instance2, all of them register with the bus. When there is any change in configuration, </a:t>
            </a:r>
            <a:r>
              <a:rPr lang="en-US" sz="1600" dirty="0" smtClean="0"/>
              <a:t>when the </a:t>
            </a:r>
            <a:r>
              <a:rPr lang="en-US" sz="1600" dirty="0"/>
              <a:t>refresh is called on any of these instances, the </a:t>
            </a:r>
            <a:r>
              <a:rPr lang="en-US" sz="1600" dirty="0" err="1"/>
              <a:t>microservice</a:t>
            </a:r>
            <a:r>
              <a:rPr lang="en-US" sz="1600" dirty="0"/>
              <a:t> instance would send an event over </a:t>
            </a:r>
            <a:r>
              <a:rPr lang="en-US" sz="1600" dirty="0" smtClean="0"/>
              <a:t>to the </a:t>
            </a:r>
            <a:r>
              <a:rPr lang="en-US" sz="1600" dirty="0"/>
              <a:t>Spring Cloud </a:t>
            </a:r>
            <a:r>
              <a:rPr lang="en-US" sz="1600" dirty="0" smtClean="0"/>
              <a:t>Bus and </a:t>
            </a:r>
            <a:r>
              <a:rPr lang="en-US" sz="1600" dirty="0"/>
              <a:t>the Spring Cloud Bus would propagate that event to all the </a:t>
            </a:r>
            <a:r>
              <a:rPr lang="en-US" sz="1600" dirty="0" err="1"/>
              <a:t>microservice</a:t>
            </a:r>
            <a:r>
              <a:rPr lang="en-US" sz="1600" dirty="0"/>
              <a:t> instances that are registered with </a:t>
            </a:r>
            <a:r>
              <a:rPr lang="en-US" sz="1600" dirty="0" smtClean="0"/>
              <a:t>it. That's </a:t>
            </a:r>
            <a:r>
              <a:rPr lang="en-US" sz="1600" dirty="0"/>
              <a:t>how all of the instances would upgrade its configuration from the Spring Cloud </a:t>
            </a:r>
            <a:r>
              <a:rPr lang="en-US" sz="1600" dirty="0" err="1" smtClean="0"/>
              <a:t>Config</a:t>
            </a:r>
            <a:r>
              <a:rPr lang="en-US" sz="1600" dirty="0"/>
              <a:t> Server. Think about Spring Boot is as soon as we add in the right dependencies, everything is </a:t>
            </a:r>
            <a:r>
              <a:rPr lang="en-US" sz="1600" dirty="0" smtClean="0"/>
              <a:t>auto-configured for </a:t>
            </a:r>
            <a:r>
              <a:rPr lang="en-US" sz="1600" dirty="0" err="1" smtClean="0"/>
              <a:t>us.We</a:t>
            </a:r>
            <a:r>
              <a:rPr lang="en-US" sz="1600" dirty="0" smtClean="0"/>
              <a:t> </a:t>
            </a:r>
            <a:r>
              <a:rPr lang="en-US" sz="1600" dirty="0"/>
              <a:t>have </a:t>
            </a:r>
            <a:r>
              <a:rPr lang="en-US" sz="1600" dirty="0" err="1"/>
              <a:t>RabbitMQ</a:t>
            </a:r>
            <a:r>
              <a:rPr lang="en-US" sz="1600" dirty="0"/>
              <a:t> running in the </a:t>
            </a:r>
            <a:r>
              <a:rPr lang="en-US" sz="1600" dirty="0" smtClean="0"/>
              <a:t>background, Spring </a:t>
            </a:r>
            <a:r>
              <a:rPr lang="en-US" sz="1600" dirty="0"/>
              <a:t>Boot detects that and it sees that there is a </a:t>
            </a:r>
            <a:r>
              <a:rPr lang="en-US" sz="1600" dirty="0" err="1"/>
              <a:t>amqp</a:t>
            </a:r>
            <a:r>
              <a:rPr lang="en-US" sz="1600" dirty="0"/>
              <a:t> dependency in the class path, it would </a:t>
            </a:r>
            <a:r>
              <a:rPr lang="en-US" sz="1600" dirty="0" smtClean="0"/>
              <a:t>automatically configure </a:t>
            </a:r>
            <a:r>
              <a:rPr lang="en-US" sz="1600" dirty="0"/>
              <a:t>a connection to </a:t>
            </a:r>
            <a:r>
              <a:rPr lang="en-US" sz="1600" dirty="0" err="1"/>
              <a:t>RabbitMQ</a:t>
            </a:r>
            <a:r>
              <a:rPr lang="en-US" sz="1600" dirty="0"/>
              <a:t>.</a:t>
            </a:r>
          </a:p>
          <a:p>
            <a:endParaRPr lang="en-US" dirty="0"/>
          </a:p>
          <a:p>
            <a:pPr marL="285750" indent="-285750">
              <a:buFontTx/>
              <a:buChar char="-"/>
            </a:pPr>
            <a:endParaRPr lang="en-US" dirty="0"/>
          </a:p>
        </p:txBody>
      </p:sp>
      <p:pic>
        <p:nvPicPr>
          <p:cNvPr id="4" name="Picture 3"/>
          <p:cNvPicPr>
            <a:picLocks noChangeAspect="1"/>
          </p:cNvPicPr>
          <p:nvPr/>
        </p:nvPicPr>
        <p:blipFill>
          <a:blip r:embed="rId2"/>
          <a:stretch>
            <a:fillRect/>
          </a:stretch>
        </p:blipFill>
        <p:spPr>
          <a:xfrm>
            <a:off x="642132" y="1463157"/>
            <a:ext cx="5972175" cy="1009650"/>
          </a:xfrm>
          <a:prstGeom prst="rect">
            <a:avLst/>
          </a:prstGeom>
        </p:spPr>
      </p:pic>
      <p:pic>
        <p:nvPicPr>
          <p:cNvPr id="5" name="Picture 4"/>
          <p:cNvPicPr>
            <a:picLocks noChangeAspect="1"/>
          </p:cNvPicPr>
          <p:nvPr/>
        </p:nvPicPr>
        <p:blipFill>
          <a:blip r:embed="rId3"/>
          <a:stretch>
            <a:fillRect/>
          </a:stretch>
        </p:blipFill>
        <p:spPr>
          <a:xfrm>
            <a:off x="367286" y="3548177"/>
            <a:ext cx="7667625" cy="466725"/>
          </a:xfrm>
          <a:prstGeom prst="rect">
            <a:avLst/>
          </a:prstGeom>
        </p:spPr>
      </p:pic>
    </p:spTree>
    <p:extLst>
      <p:ext uri="{BB962C8B-B14F-4D97-AF65-F5344CB8AC3E}">
        <p14:creationId xmlns:p14="http://schemas.microsoft.com/office/powerpoint/2010/main" val="407433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49118" y="132202"/>
            <a:ext cx="1718631" cy="369332"/>
          </a:xfrm>
          <a:prstGeom prst="rect">
            <a:avLst/>
          </a:prstGeom>
          <a:noFill/>
        </p:spPr>
        <p:txBody>
          <a:bodyPr wrap="square" rtlCol="0">
            <a:spAutoFit/>
          </a:bodyPr>
          <a:lstStyle/>
          <a:p>
            <a:r>
              <a:rPr lang="en-US" b="1" dirty="0" smtClean="0"/>
              <a:t>Restful Services</a:t>
            </a:r>
            <a:endParaRPr lang="en-US" b="1" dirty="0"/>
          </a:p>
        </p:txBody>
      </p:sp>
      <p:cxnSp>
        <p:nvCxnSpPr>
          <p:cNvPr id="4" name="Straight Connector 3"/>
          <p:cNvCxnSpPr>
            <a:stCxn id="2" idx="2"/>
          </p:cNvCxnSpPr>
          <p:nvPr/>
        </p:nvCxnSpPr>
        <p:spPr>
          <a:xfrm>
            <a:off x="5508434" y="501534"/>
            <a:ext cx="66101" cy="635646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40309" y="944054"/>
            <a:ext cx="5268125" cy="2174033"/>
          </a:xfrm>
          <a:prstGeom prst="rect">
            <a:avLst/>
          </a:prstGeom>
        </p:spPr>
      </p:pic>
      <p:pic>
        <p:nvPicPr>
          <p:cNvPr id="6" name="Picture 5"/>
          <p:cNvPicPr>
            <a:picLocks noChangeAspect="1"/>
          </p:cNvPicPr>
          <p:nvPr/>
        </p:nvPicPr>
        <p:blipFill>
          <a:blip r:embed="rId3"/>
          <a:stretch>
            <a:fillRect/>
          </a:stretch>
        </p:blipFill>
        <p:spPr>
          <a:xfrm>
            <a:off x="340834" y="3322217"/>
            <a:ext cx="4682858" cy="2255662"/>
          </a:xfrm>
          <a:prstGeom prst="rect">
            <a:avLst/>
          </a:prstGeom>
        </p:spPr>
      </p:pic>
      <p:pic>
        <p:nvPicPr>
          <p:cNvPr id="7" name="Picture 6"/>
          <p:cNvPicPr>
            <a:picLocks noChangeAspect="1"/>
          </p:cNvPicPr>
          <p:nvPr/>
        </p:nvPicPr>
        <p:blipFill>
          <a:blip r:embed="rId4"/>
          <a:stretch>
            <a:fillRect/>
          </a:stretch>
        </p:blipFill>
        <p:spPr>
          <a:xfrm>
            <a:off x="5883008" y="654773"/>
            <a:ext cx="5519451" cy="3024994"/>
          </a:xfrm>
          <a:prstGeom prst="rect">
            <a:avLst/>
          </a:prstGeom>
        </p:spPr>
      </p:pic>
      <p:pic>
        <p:nvPicPr>
          <p:cNvPr id="8" name="Picture 7"/>
          <p:cNvPicPr>
            <a:picLocks noChangeAspect="1"/>
          </p:cNvPicPr>
          <p:nvPr/>
        </p:nvPicPr>
        <p:blipFill>
          <a:blip r:embed="rId5"/>
          <a:stretch>
            <a:fillRect/>
          </a:stretch>
        </p:blipFill>
        <p:spPr>
          <a:xfrm>
            <a:off x="5883008" y="3456255"/>
            <a:ext cx="5724676" cy="3401745"/>
          </a:xfrm>
          <a:prstGeom prst="rect">
            <a:avLst/>
          </a:prstGeom>
        </p:spPr>
      </p:pic>
      <p:sp>
        <p:nvSpPr>
          <p:cNvPr id="9" name="TextBox 8"/>
          <p:cNvSpPr txBox="1"/>
          <p:nvPr/>
        </p:nvSpPr>
        <p:spPr>
          <a:xfrm>
            <a:off x="9771961" y="5133860"/>
            <a:ext cx="2420039" cy="1477328"/>
          </a:xfrm>
          <a:prstGeom prst="rect">
            <a:avLst/>
          </a:prstGeom>
          <a:noFill/>
        </p:spPr>
        <p:txBody>
          <a:bodyPr wrap="square" rtlCol="0">
            <a:spAutoFit/>
          </a:bodyPr>
          <a:lstStyle/>
          <a:p>
            <a:r>
              <a:rPr lang="en-US" dirty="0" smtClean="0"/>
              <a:t>This will return data in </a:t>
            </a:r>
            <a:r>
              <a:rPr lang="en-US" dirty="0" err="1" smtClean="0"/>
              <a:t>json</a:t>
            </a:r>
            <a:r>
              <a:rPr lang="en-US" dirty="0" smtClean="0"/>
              <a:t> format</a:t>
            </a:r>
          </a:p>
          <a:p>
            <a:r>
              <a:rPr lang="en-US" dirty="0" smtClean="0"/>
              <a:t>{</a:t>
            </a:r>
          </a:p>
          <a:p>
            <a:r>
              <a:rPr lang="en-US" dirty="0" smtClean="0"/>
              <a:t>Message=“Hello World”</a:t>
            </a:r>
          </a:p>
          <a:p>
            <a:r>
              <a:rPr lang="en-US" dirty="0"/>
              <a:t>}</a:t>
            </a:r>
          </a:p>
        </p:txBody>
      </p:sp>
    </p:spTree>
    <p:extLst>
      <p:ext uri="{BB962C8B-B14F-4D97-AF65-F5344CB8AC3E}">
        <p14:creationId xmlns:p14="http://schemas.microsoft.com/office/powerpoint/2010/main" val="2996249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5913" y="132202"/>
            <a:ext cx="6521986" cy="369332"/>
          </a:xfrm>
          <a:prstGeom prst="rect">
            <a:avLst/>
          </a:prstGeom>
          <a:noFill/>
        </p:spPr>
        <p:txBody>
          <a:bodyPr wrap="square" rtlCol="0">
            <a:spAutoFit/>
          </a:bodyPr>
          <a:lstStyle/>
          <a:p>
            <a:r>
              <a:rPr lang="en-US" b="1" dirty="0"/>
              <a:t>Fault Tolerance with </a:t>
            </a:r>
            <a:r>
              <a:rPr lang="en-US" b="1" dirty="0" err="1" smtClean="0"/>
              <a:t>Hystrix</a:t>
            </a:r>
            <a:r>
              <a:rPr lang="en-US" b="1" dirty="0" smtClean="0"/>
              <a:t> (Works like exception </a:t>
            </a:r>
            <a:r>
              <a:rPr lang="en-US" b="1" dirty="0" err="1" smtClean="0"/>
              <a:t>hadeling</a:t>
            </a:r>
            <a:r>
              <a:rPr lang="en-US" b="1" dirty="0" smtClean="0"/>
              <a:t> in java)</a:t>
            </a:r>
            <a:endParaRPr lang="en-US" b="1" dirty="0"/>
          </a:p>
        </p:txBody>
      </p:sp>
      <p:sp>
        <p:nvSpPr>
          <p:cNvPr id="3" name="Rectangle 2"/>
          <p:cNvSpPr/>
          <p:nvPr/>
        </p:nvSpPr>
        <p:spPr>
          <a:xfrm>
            <a:off x="0" y="501534"/>
            <a:ext cx="11953301" cy="5909310"/>
          </a:xfrm>
          <a:prstGeom prst="rect">
            <a:avLst/>
          </a:prstGeom>
        </p:spPr>
        <p:txBody>
          <a:bodyPr wrap="square">
            <a:spAutoFit/>
          </a:bodyPr>
          <a:lstStyle/>
          <a:p>
            <a:r>
              <a:rPr lang="en-US" dirty="0" smtClean="0">
                <a:solidFill>
                  <a:srgbClr val="29303B"/>
                </a:solidFill>
                <a:latin typeface="open sans"/>
              </a:rPr>
              <a:t>instead </a:t>
            </a:r>
            <a:r>
              <a:rPr lang="en-US" dirty="0">
                <a:solidFill>
                  <a:srgbClr val="29303B"/>
                </a:solidFill>
                <a:latin typeface="open sans"/>
              </a:rPr>
              <a:t>of having one big monolith </a:t>
            </a:r>
            <a:r>
              <a:rPr lang="en-US" dirty="0" smtClean="0">
                <a:solidFill>
                  <a:srgbClr val="29303B"/>
                </a:solidFill>
                <a:latin typeface="open sans"/>
              </a:rPr>
              <a:t>application. We </a:t>
            </a:r>
            <a:r>
              <a:rPr lang="en-US" dirty="0">
                <a:solidFill>
                  <a:srgbClr val="29303B"/>
                </a:solidFill>
                <a:latin typeface="open sans"/>
              </a:rPr>
              <a:t>have a number of smaller micro services interacting with each </a:t>
            </a:r>
            <a:r>
              <a:rPr lang="en-US" dirty="0" smtClean="0">
                <a:solidFill>
                  <a:srgbClr val="29303B"/>
                </a:solidFill>
                <a:latin typeface="open sans"/>
              </a:rPr>
              <a:t>other. It </a:t>
            </a:r>
            <a:r>
              <a:rPr lang="en-US" dirty="0">
                <a:solidFill>
                  <a:srgbClr val="29303B"/>
                </a:solidFill>
                <a:latin typeface="open sans"/>
              </a:rPr>
              <a:t>is possible that a couple of my services might be down some </a:t>
            </a:r>
            <a:r>
              <a:rPr lang="en-US" dirty="0" err="1">
                <a:solidFill>
                  <a:srgbClr val="29303B"/>
                </a:solidFill>
                <a:latin typeface="open sans"/>
              </a:rPr>
              <a:t>some</a:t>
            </a:r>
            <a:r>
              <a:rPr lang="en-US" dirty="0">
                <a:solidFill>
                  <a:srgbClr val="29303B"/>
                </a:solidFill>
                <a:latin typeface="open sans"/>
              </a:rPr>
              <a:t> where in the entire </a:t>
            </a:r>
            <a:r>
              <a:rPr lang="en-US" dirty="0" smtClean="0">
                <a:solidFill>
                  <a:srgbClr val="29303B"/>
                </a:solidFill>
                <a:latin typeface="open sans"/>
              </a:rPr>
              <a:t>architecture. If </a:t>
            </a:r>
            <a:r>
              <a:rPr lang="en-US" dirty="0">
                <a:solidFill>
                  <a:srgbClr val="29303B"/>
                </a:solidFill>
                <a:latin typeface="open sans"/>
              </a:rPr>
              <a:t>any of these micro services are down then they can pull down the entire chain of micro </a:t>
            </a:r>
            <a:r>
              <a:rPr lang="en-US" dirty="0" smtClean="0">
                <a:solidFill>
                  <a:srgbClr val="29303B"/>
                </a:solidFill>
                <a:latin typeface="open sans"/>
              </a:rPr>
              <a:t>services that </a:t>
            </a:r>
            <a:r>
              <a:rPr lang="en-US" dirty="0">
                <a:solidFill>
                  <a:srgbClr val="29303B"/>
                </a:solidFill>
                <a:latin typeface="open sans"/>
              </a:rPr>
              <a:t>are invoking them or that are dependent on </a:t>
            </a:r>
            <a:r>
              <a:rPr lang="en-US" dirty="0" smtClean="0">
                <a:solidFill>
                  <a:srgbClr val="29303B"/>
                </a:solidFill>
                <a:latin typeface="open sans"/>
              </a:rPr>
              <a:t>them. And </a:t>
            </a:r>
            <a:r>
              <a:rPr lang="en-US" dirty="0">
                <a:solidFill>
                  <a:srgbClr val="29303B"/>
                </a:solidFill>
                <a:latin typeface="open sans"/>
              </a:rPr>
              <a:t>that's one of the risks of micro services </a:t>
            </a:r>
            <a:r>
              <a:rPr lang="en-US" dirty="0" smtClean="0">
                <a:solidFill>
                  <a:srgbClr val="29303B"/>
                </a:solidFill>
                <a:latin typeface="open sans"/>
              </a:rPr>
              <a:t>architecture. For </a:t>
            </a:r>
            <a:r>
              <a:rPr lang="en-US" dirty="0">
                <a:solidFill>
                  <a:srgbClr val="29303B"/>
                </a:solidFill>
                <a:latin typeface="open sans"/>
              </a:rPr>
              <a:t>example the currency calculation service depends on the currency exchange service and the </a:t>
            </a:r>
            <a:r>
              <a:rPr lang="en-US" dirty="0" smtClean="0">
                <a:solidFill>
                  <a:srgbClr val="29303B"/>
                </a:solidFill>
                <a:latin typeface="open sans"/>
              </a:rPr>
              <a:t>currency exchange </a:t>
            </a:r>
            <a:r>
              <a:rPr lang="en-US" dirty="0">
                <a:solidFill>
                  <a:srgbClr val="29303B"/>
                </a:solidFill>
                <a:latin typeface="open sans"/>
              </a:rPr>
              <a:t>service depends on the limits </a:t>
            </a:r>
            <a:r>
              <a:rPr lang="en-US" dirty="0" smtClean="0">
                <a:solidFill>
                  <a:srgbClr val="29303B"/>
                </a:solidFill>
                <a:latin typeface="open sans"/>
              </a:rPr>
              <a:t>service. For </a:t>
            </a:r>
            <a:r>
              <a:rPr lang="en-US" dirty="0">
                <a:solidFill>
                  <a:srgbClr val="29303B"/>
                </a:solidFill>
                <a:latin typeface="open sans"/>
              </a:rPr>
              <a:t>example in that case if the limit service is down then both these services also will not be available.</a:t>
            </a:r>
          </a:p>
          <a:p>
            <a:r>
              <a:rPr lang="en-US" dirty="0">
                <a:solidFill>
                  <a:srgbClr val="29303B"/>
                </a:solidFill>
                <a:latin typeface="open sans"/>
              </a:rPr>
              <a:t>And that's not good situation to be in if one of the micro services goes down all the other </a:t>
            </a:r>
            <a:r>
              <a:rPr lang="en-US" dirty="0" smtClean="0">
                <a:solidFill>
                  <a:srgbClr val="29303B"/>
                </a:solidFill>
                <a:latin typeface="open sans"/>
              </a:rPr>
              <a:t>micro services </a:t>
            </a:r>
            <a:r>
              <a:rPr lang="en-US" dirty="0">
                <a:solidFill>
                  <a:srgbClr val="29303B"/>
                </a:solidFill>
                <a:latin typeface="open sans"/>
              </a:rPr>
              <a:t>also go down along with it your micro services have to be better than </a:t>
            </a:r>
            <a:r>
              <a:rPr lang="en-US" dirty="0" smtClean="0">
                <a:solidFill>
                  <a:srgbClr val="29303B"/>
                </a:solidFill>
                <a:latin typeface="open sans"/>
              </a:rPr>
              <a:t>that. And </a:t>
            </a:r>
            <a:r>
              <a:rPr lang="en-US" dirty="0">
                <a:solidFill>
                  <a:srgbClr val="29303B"/>
                </a:solidFill>
                <a:latin typeface="open sans"/>
              </a:rPr>
              <a:t>that's where fault tolerance of your micro services comes into </a:t>
            </a:r>
            <a:r>
              <a:rPr lang="en-US" dirty="0" smtClean="0">
                <a:solidFill>
                  <a:srgbClr val="29303B"/>
                </a:solidFill>
                <a:latin typeface="open sans"/>
              </a:rPr>
              <a:t>picture. One </a:t>
            </a:r>
            <a:r>
              <a:rPr lang="en-US" dirty="0">
                <a:solidFill>
                  <a:srgbClr val="29303B"/>
                </a:solidFill>
                <a:latin typeface="open sans"/>
              </a:rPr>
              <a:t>of the things that you should always consider when a micro service is being created is what if </a:t>
            </a:r>
            <a:r>
              <a:rPr lang="en-US" dirty="0" smtClean="0">
                <a:solidFill>
                  <a:srgbClr val="29303B"/>
                </a:solidFill>
                <a:latin typeface="open sans"/>
              </a:rPr>
              <a:t>some functionality </a:t>
            </a:r>
            <a:r>
              <a:rPr lang="en-US" dirty="0">
                <a:solidFill>
                  <a:srgbClr val="29303B"/>
                </a:solidFill>
                <a:latin typeface="open sans"/>
              </a:rPr>
              <a:t>does not work as </a:t>
            </a:r>
            <a:r>
              <a:rPr lang="en-US" dirty="0" smtClean="0">
                <a:solidFill>
                  <a:srgbClr val="29303B"/>
                </a:solidFill>
                <a:latin typeface="open sans"/>
              </a:rPr>
              <a:t>expected. Let's </a:t>
            </a:r>
            <a:r>
              <a:rPr lang="en-US" dirty="0">
                <a:solidFill>
                  <a:srgbClr val="29303B"/>
                </a:solidFill>
                <a:latin typeface="open sans"/>
              </a:rPr>
              <a:t>say the limits service depends on some of the service and that service is not available then </a:t>
            </a:r>
            <a:r>
              <a:rPr lang="en-US" dirty="0" smtClean="0">
                <a:solidFill>
                  <a:srgbClr val="29303B"/>
                </a:solidFill>
                <a:latin typeface="open sans"/>
              </a:rPr>
              <a:t>can limit </a:t>
            </a:r>
            <a:r>
              <a:rPr lang="en-US" dirty="0">
                <a:solidFill>
                  <a:srgbClr val="29303B"/>
                </a:solidFill>
                <a:latin typeface="open sans"/>
              </a:rPr>
              <a:t>service providers default graceful behavior the functionality might not be perfect but at </a:t>
            </a:r>
            <a:r>
              <a:rPr lang="en-US" dirty="0" smtClean="0">
                <a:solidFill>
                  <a:srgbClr val="29303B"/>
                </a:solidFill>
                <a:latin typeface="open sans"/>
              </a:rPr>
              <a:t>least the </a:t>
            </a:r>
            <a:r>
              <a:rPr lang="en-US" dirty="0">
                <a:solidFill>
                  <a:srgbClr val="29303B"/>
                </a:solidFill>
                <a:latin typeface="open sans"/>
              </a:rPr>
              <a:t>limits service does not go down it at least gives a good enough response back to the currency </a:t>
            </a:r>
            <a:r>
              <a:rPr lang="en-US" dirty="0" smtClean="0">
                <a:solidFill>
                  <a:srgbClr val="29303B"/>
                </a:solidFill>
                <a:latin typeface="open sans"/>
              </a:rPr>
              <a:t>exchange service </a:t>
            </a:r>
            <a:r>
              <a:rPr lang="en-US" dirty="0">
                <a:solidFill>
                  <a:srgbClr val="29303B"/>
                </a:solidFill>
                <a:latin typeface="open sans"/>
              </a:rPr>
              <a:t>so that it can go ahead and do the work it needs to </a:t>
            </a:r>
            <a:r>
              <a:rPr lang="en-US" dirty="0" smtClean="0">
                <a:solidFill>
                  <a:srgbClr val="29303B"/>
                </a:solidFill>
                <a:latin typeface="open sans"/>
              </a:rPr>
              <a:t>do. It </a:t>
            </a:r>
            <a:r>
              <a:rPr lang="en-US" dirty="0">
                <a:solidFill>
                  <a:srgbClr val="29303B"/>
                </a:solidFill>
                <a:latin typeface="open sans"/>
              </a:rPr>
              <a:t>would prevent the entire chain from going </a:t>
            </a:r>
            <a:r>
              <a:rPr lang="en-US" dirty="0" smtClean="0">
                <a:solidFill>
                  <a:srgbClr val="29303B"/>
                </a:solidFill>
                <a:latin typeface="open sans"/>
              </a:rPr>
              <a:t>down. </a:t>
            </a:r>
            <a:r>
              <a:rPr lang="en-US" dirty="0" err="1" smtClean="0">
                <a:solidFill>
                  <a:srgbClr val="29303B"/>
                </a:solidFill>
                <a:latin typeface="open sans"/>
              </a:rPr>
              <a:t>Hystrix</a:t>
            </a:r>
            <a:r>
              <a:rPr lang="en-US" dirty="0" smtClean="0">
                <a:solidFill>
                  <a:srgbClr val="29303B"/>
                </a:solidFill>
                <a:latin typeface="open sans"/>
              </a:rPr>
              <a:t> </a:t>
            </a:r>
            <a:r>
              <a:rPr lang="en-US" dirty="0">
                <a:solidFill>
                  <a:srgbClr val="29303B"/>
                </a:solidFill>
                <a:latin typeface="open sans"/>
              </a:rPr>
              <a:t>framework helps us to build fault tolerant micro services</a:t>
            </a:r>
            <a:r>
              <a:rPr lang="en-US" dirty="0" smtClean="0">
                <a:solidFill>
                  <a:srgbClr val="29303B"/>
                </a:solidFill>
                <a:latin typeface="open sans"/>
              </a:rPr>
              <a:t>.</a:t>
            </a:r>
          </a:p>
          <a:p>
            <a:pPr marL="285750" indent="-285750">
              <a:buFontTx/>
              <a:buChar char="-"/>
            </a:pPr>
            <a:r>
              <a:rPr lang="en-US" dirty="0" smtClean="0">
                <a:solidFill>
                  <a:srgbClr val="29303B"/>
                </a:solidFill>
                <a:latin typeface="open sans"/>
              </a:rPr>
              <a:t>Step to add </a:t>
            </a:r>
            <a:r>
              <a:rPr lang="en-US" dirty="0" err="1" smtClean="0">
                <a:solidFill>
                  <a:srgbClr val="29303B"/>
                </a:solidFill>
                <a:latin typeface="open sans"/>
              </a:rPr>
              <a:t>hystrix</a:t>
            </a:r>
            <a:r>
              <a:rPr lang="en-US" dirty="0" smtClean="0">
                <a:solidFill>
                  <a:srgbClr val="29303B"/>
                </a:solidFill>
                <a:latin typeface="open sans"/>
              </a:rPr>
              <a:t> </a:t>
            </a:r>
          </a:p>
          <a:p>
            <a:pPr marL="285750" indent="-285750">
              <a:buFontTx/>
              <a:buChar char="-"/>
            </a:pPr>
            <a:r>
              <a:rPr lang="en-US" b="0" i="0" dirty="0" smtClean="0">
                <a:solidFill>
                  <a:srgbClr val="29303B"/>
                </a:solidFill>
                <a:effectLst/>
                <a:latin typeface="open sans"/>
              </a:rPr>
              <a:t>1. Add the dependency in pom</a:t>
            </a:r>
            <a:r>
              <a:rPr lang="en-US" dirty="0" smtClean="0">
                <a:solidFill>
                  <a:srgbClr val="29303B"/>
                </a:solidFill>
                <a:latin typeface="open sans"/>
              </a:rPr>
              <a:t>.xml</a:t>
            </a:r>
          </a:p>
          <a:p>
            <a:pPr marL="285750" indent="-285750">
              <a:buFontTx/>
              <a:buChar char="-"/>
            </a:pPr>
            <a:endParaRPr lang="en-US" b="0" i="0" dirty="0">
              <a:solidFill>
                <a:srgbClr val="29303B"/>
              </a:solidFill>
              <a:effectLst/>
              <a:latin typeface="open sans"/>
            </a:endParaRPr>
          </a:p>
          <a:p>
            <a:pPr marL="285750" indent="-285750">
              <a:buFontTx/>
              <a:buChar char="-"/>
            </a:pPr>
            <a:endParaRPr lang="en-US" dirty="0" smtClean="0">
              <a:solidFill>
                <a:srgbClr val="29303B"/>
              </a:solidFill>
              <a:latin typeface="open sans"/>
            </a:endParaRPr>
          </a:p>
          <a:p>
            <a:pPr marL="285750" indent="-285750">
              <a:buFontTx/>
              <a:buChar char="-"/>
            </a:pPr>
            <a:endParaRPr lang="en-US" b="0" i="0" dirty="0">
              <a:solidFill>
                <a:srgbClr val="29303B"/>
              </a:solidFill>
              <a:effectLst/>
              <a:latin typeface="open sans"/>
            </a:endParaRPr>
          </a:p>
          <a:p>
            <a:pPr marL="285750" indent="-285750">
              <a:buFontTx/>
              <a:buChar char="-"/>
            </a:pPr>
            <a:endParaRPr lang="en-US" dirty="0" smtClean="0">
              <a:solidFill>
                <a:srgbClr val="29303B"/>
              </a:solidFill>
              <a:latin typeface="open sans"/>
            </a:endParaRPr>
          </a:p>
          <a:p>
            <a:pPr marL="285750" indent="-285750">
              <a:buFontTx/>
              <a:buChar char="-"/>
            </a:pPr>
            <a:r>
              <a:rPr lang="en-US" b="0" i="0" dirty="0" smtClean="0">
                <a:solidFill>
                  <a:srgbClr val="29303B"/>
                </a:solidFill>
                <a:effectLst/>
                <a:latin typeface="open sans"/>
              </a:rPr>
              <a:t>2. in the main class of the application enable the </a:t>
            </a:r>
            <a:r>
              <a:rPr lang="en-US" b="0" i="0" dirty="0" err="1" smtClean="0">
                <a:solidFill>
                  <a:srgbClr val="29303B"/>
                </a:solidFill>
                <a:effectLst/>
                <a:latin typeface="open sans"/>
              </a:rPr>
              <a:t>hystrix</a:t>
            </a:r>
            <a:r>
              <a:rPr lang="en-US" b="0" i="0" dirty="0" smtClean="0">
                <a:solidFill>
                  <a:srgbClr val="29303B"/>
                </a:solidFill>
                <a:effectLst/>
                <a:latin typeface="open sans"/>
              </a:rPr>
              <a:t> by putting annotation on class @</a:t>
            </a:r>
            <a:r>
              <a:rPr lang="en-US" b="0" i="0" dirty="0" err="1" smtClean="0">
                <a:solidFill>
                  <a:srgbClr val="29303B"/>
                </a:solidFill>
                <a:effectLst/>
                <a:latin typeface="open sans"/>
              </a:rPr>
              <a:t>Enablehystrix</a:t>
            </a:r>
            <a:endParaRPr lang="en-US" b="0" i="0" dirty="0">
              <a:solidFill>
                <a:srgbClr val="29303B"/>
              </a:solidFill>
              <a:effectLst/>
              <a:latin typeface="open sans"/>
            </a:endParaRPr>
          </a:p>
        </p:txBody>
      </p:sp>
      <p:pic>
        <p:nvPicPr>
          <p:cNvPr id="4" name="Picture 3"/>
          <p:cNvPicPr>
            <a:picLocks noChangeAspect="1"/>
          </p:cNvPicPr>
          <p:nvPr/>
        </p:nvPicPr>
        <p:blipFill>
          <a:blip r:embed="rId2"/>
          <a:stretch>
            <a:fillRect/>
          </a:stretch>
        </p:blipFill>
        <p:spPr>
          <a:xfrm>
            <a:off x="298201" y="5104596"/>
            <a:ext cx="5800725" cy="857250"/>
          </a:xfrm>
          <a:prstGeom prst="rect">
            <a:avLst/>
          </a:prstGeom>
        </p:spPr>
      </p:pic>
    </p:spTree>
    <p:extLst>
      <p:ext uri="{BB962C8B-B14F-4D97-AF65-F5344CB8AC3E}">
        <p14:creationId xmlns:p14="http://schemas.microsoft.com/office/powerpoint/2010/main" val="1554714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6941" y="627960"/>
            <a:ext cx="10620260" cy="1754326"/>
          </a:xfrm>
          <a:prstGeom prst="rect">
            <a:avLst/>
          </a:prstGeom>
          <a:noFill/>
        </p:spPr>
        <p:txBody>
          <a:bodyPr wrap="square" rtlCol="0">
            <a:spAutoFit/>
          </a:bodyPr>
          <a:lstStyle/>
          <a:p>
            <a:pPr marL="285750" indent="-285750">
              <a:buFontTx/>
              <a:buChar char="-"/>
            </a:pPr>
            <a:r>
              <a:rPr lang="en-US" dirty="0" smtClean="0"/>
              <a:t>In  the controller class write a method which has @</a:t>
            </a:r>
            <a:r>
              <a:rPr lang="en-US" dirty="0" err="1" smtClean="0"/>
              <a:t>HystrixCommand</a:t>
            </a:r>
            <a:r>
              <a:rPr lang="en-US" dirty="0" smtClean="0"/>
              <a:t> annotation which has argument </a:t>
            </a:r>
            <a:r>
              <a:rPr lang="en-US" dirty="0" err="1" smtClean="0"/>
              <a:t>fallbackmethod</a:t>
            </a:r>
            <a:r>
              <a:rPr lang="en-US" dirty="0" smtClean="0"/>
              <a:t>=“</a:t>
            </a:r>
            <a:r>
              <a:rPr lang="en-US" dirty="0" err="1" smtClean="0"/>
              <a:t>methodname</a:t>
            </a:r>
            <a:r>
              <a:rPr lang="en-US" dirty="0" smtClean="0"/>
              <a:t>”</a:t>
            </a:r>
          </a:p>
          <a:p>
            <a:pPr marL="285750" indent="-285750">
              <a:buFontTx/>
              <a:buChar char="-"/>
            </a:pPr>
            <a:r>
              <a:rPr lang="en-US" dirty="0" smtClean="0"/>
              <a:t>Create one method which will execute if in the method(</a:t>
            </a:r>
            <a:r>
              <a:rPr lang="en-US" dirty="0" err="1" smtClean="0"/>
              <a:t>anoted</a:t>
            </a:r>
            <a:r>
              <a:rPr lang="en-US" dirty="0" smtClean="0"/>
              <a:t> with @</a:t>
            </a:r>
            <a:r>
              <a:rPr lang="en-US" dirty="0" err="1" smtClean="0"/>
              <a:t>HystrixCommand</a:t>
            </a:r>
            <a:r>
              <a:rPr lang="en-US" dirty="0" smtClean="0"/>
              <a:t>) any exceptions occurs.</a:t>
            </a:r>
          </a:p>
          <a:p>
            <a:pPr marL="285750" indent="-285750">
              <a:buFontTx/>
              <a:buChar char="-"/>
            </a:pPr>
            <a:r>
              <a:rPr lang="en-US" dirty="0" smtClean="0"/>
              <a:t>This method will return default meaning full message.</a:t>
            </a:r>
          </a:p>
          <a:p>
            <a:pPr marL="285750" indent="-285750">
              <a:buFontTx/>
              <a:buChar char="-"/>
            </a:pPr>
            <a:endParaRPr lang="en-US" dirty="0"/>
          </a:p>
        </p:txBody>
      </p:sp>
      <p:pic>
        <p:nvPicPr>
          <p:cNvPr id="3" name="Picture 2"/>
          <p:cNvPicPr>
            <a:picLocks noChangeAspect="1"/>
          </p:cNvPicPr>
          <p:nvPr/>
        </p:nvPicPr>
        <p:blipFill>
          <a:blip r:embed="rId2"/>
          <a:stretch>
            <a:fillRect/>
          </a:stretch>
        </p:blipFill>
        <p:spPr>
          <a:xfrm>
            <a:off x="874120" y="2476213"/>
            <a:ext cx="6191250" cy="1971675"/>
          </a:xfrm>
          <a:prstGeom prst="rect">
            <a:avLst/>
          </a:prstGeom>
        </p:spPr>
      </p:pic>
    </p:spTree>
    <p:extLst>
      <p:ext uri="{BB962C8B-B14F-4D97-AF65-F5344CB8AC3E}">
        <p14:creationId xmlns:p14="http://schemas.microsoft.com/office/powerpoint/2010/main" val="3910792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552501" cy="1095375"/>
          </a:xfrm>
          <a:prstGeom prst="rect">
            <a:avLst/>
          </a:prstGeom>
        </p:spPr>
      </p:pic>
      <p:cxnSp>
        <p:nvCxnSpPr>
          <p:cNvPr id="4" name="Straight Connector 3"/>
          <p:cNvCxnSpPr/>
          <p:nvPr/>
        </p:nvCxnSpPr>
        <p:spPr>
          <a:xfrm>
            <a:off x="6081311" y="0"/>
            <a:ext cx="55084"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89868" y="1825128"/>
            <a:ext cx="4734671" cy="2009096"/>
          </a:xfrm>
          <a:prstGeom prst="rect">
            <a:avLst/>
          </a:prstGeom>
        </p:spPr>
      </p:pic>
      <p:sp>
        <p:nvSpPr>
          <p:cNvPr id="6" name="Down Arrow 5"/>
          <p:cNvSpPr/>
          <p:nvPr/>
        </p:nvSpPr>
        <p:spPr>
          <a:xfrm>
            <a:off x="2324559" y="3833870"/>
            <a:ext cx="253388" cy="484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76250" y="3949280"/>
            <a:ext cx="856325" cy="369332"/>
          </a:xfrm>
          <a:prstGeom prst="rect">
            <a:avLst/>
          </a:prstGeom>
          <a:noFill/>
        </p:spPr>
        <p:txBody>
          <a:bodyPr wrap="none" rtlCol="0">
            <a:spAutoFit/>
          </a:bodyPr>
          <a:lstStyle/>
          <a:p>
            <a:r>
              <a:rPr lang="en-US" dirty="0" smtClean="0"/>
              <a:t>Output</a:t>
            </a:r>
            <a:endParaRPr lang="en-US" dirty="0"/>
          </a:p>
        </p:txBody>
      </p:sp>
      <p:pic>
        <p:nvPicPr>
          <p:cNvPr id="8" name="Picture 7"/>
          <p:cNvPicPr>
            <a:picLocks noChangeAspect="1"/>
          </p:cNvPicPr>
          <p:nvPr/>
        </p:nvPicPr>
        <p:blipFill>
          <a:blip r:embed="rId4"/>
          <a:stretch>
            <a:fillRect/>
          </a:stretch>
        </p:blipFill>
        <p:spPr>
          <a:xfrm>
            <a:off x="189868" y="4296578"/>
            <a:ext cx="4899925" cy="2526048"/>
          </a:xfrm>
          <a:prstGeom prst="rect">
            <a:avLst/>
          </a:prstGeom>
        </p:spPr>
      </p:pic>
      <p:pic>
        <p:nvPicPr>
          <p:cNvPr id="9" name="Picture 8"/>
          <p:cNvPicPr>
            <a:picLocks noChangeAspect="1"/>
          </p:cNvPicPr>
          <p:nvPr/>
        </p:nvPicPr>
        <p:blipFill>
          <a:blip r:embed="rId5"/>
          <a:stretch>
            <a:fillRect/>
          </a:stretch>
        </p:blipFill>
        <p:spPr>
          <a:xfrm>
            <a:off x="6709273" y="121013"/>
            <a:ext cx="4429125" cy="2143125"/>
          </a:xfrm>
          <a:prstGeom prst="rect">
            <a:avLst/>
          </a:prstGeom>
        </p:spPr>
      </p:pic>
      <p:sp>
        <p:nvSpPr>
          <p:cNvPr id="11" name="Down Arrow 10"/>
          <p:cNvSpPr/>
          <p:nvPr/>
        </p:nvSpPr>
        <p:spPr>
          <a:xfrm>
            <a:off x="7897258" y="2148728"/>
            <a:ext cx="253388" cy="484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348949" y="2264138"/>
            <a:ext cx="856325" cy="369332"/>
          </a:xfrm>
          <a:prstGeom prst="rect">
            <a:avLst/>
          </a:prstGeom>
          <a:noFill/>
        </p:spPr>
        <p:txBody>
          <a:bodyPr wrap="none" rtlCol="0">
            <a:spAutoFit/>
          </a:bodyPr>
          <a:lstStyle/>
          <a:p>
            <a:r>
              <a:rPr lang="en-US" dirty="0" smtClean="0"/>
              <a:t>Output</a:t>
            </a:r>
            <a:endParaRPr lang="en-US" dirty="0"/>
          </a:p>
        </p:txBody>
      </p:sp>
      <p:pic>
        <p:nvPicPr>
          <p:cNvPr id="13" name="Picture 12"/>
          <p:cNvPicPr>
            <a:picLocks noChangeAspect="1"/>
          </p:cNvPicPr>
          <p:nvPr/>
        </p:nvPicPr>
        <p:blipFill>
          <a:blip r:embed="rId6"/>
          <a:stretch>
            <a:fillRect/>
          </a:stretch>
        </p:blipFill>
        <p:spPr>
          <a:xfrm>
            <a:off x="5862469" y="3833870"/>
            <a:ext cx="6685609" cy="1414520"/>
          </a:xfrm>
          <a:prstGeom prst="rect">
            <a:avLst/>
          </a:prstGeom>
        </p:spPr>
      </p:pic>
    </p:spTree>
    <p:extLst>
      <p:ext uri="{BB962C8B-B14F-4D97-AF65-F5344CB8AC3E}">
        <p14:creationId xmlns:p14="http://schemas.microsoft.com/office/powerpoint/2010/main" val="174375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5239" y="209320"/>
            <a:ext cx="7061812" cy="369332"/>
          </a:xfrm>
          <a:prstGeom prst="rect">
            <a:avLst/>
          </a:prstGeom>
          <a:noFill/>
        </p:spPr>
        <p:txBody>
          <a:bodyPr wrap="square" rtlCol="0">
            <a:spAutoFit/>
          </a:bodyPr>
          <a:lstStyle/>
          <a:p>
            <a:r>
              <a:rPr lang="en-US" dirty="0"/>
              <a:t>Implementing </a:t>
            </a:r>
            <a:r>
              <a:rPr lang="en-US" dirty="0" smtClean="0"/>
              <a:t>Generic Exception </a:t>
            </a:r>
            <a:r>
              <a:rPr lang="en-US" dirty="0"/>
              <a:t>Handling for all Resources</a:t>
            </a:r>
          </a:p>
        </p:txBody>
      </p:sp>
      <p:pic>
        <p:nvPicPr>
          <p:cNvPr id="3" name="Picture 2"/>
          <p:cNvPicPr>
            <a:picLocks noChangeAspect="1"/>
          </p:cNvPicPr>
          <p:nvPr/>
        </p:nvPicPr>
        <p:blipFill>
          <a:blip r:embed="rId2"/>
          <a:stretch>
            <a:fillRect/>
          </a:stretch>
        </p:blipFill>
        <p:spPr>
          <a:xfrm>
            <a:off x="-94274" y="830166"/>
            <a:ext cx="5217117" cy="2750315"/>
          </a:xfrm>
          <a:prstGeom prst="rect">
            <a:avLst/>
          </a:prstGeom>
        </p:spPr>
      </p:pic>
      <p:cxnSp>
        <p:nvCxnSpPr>
          <p:cNvPr id="5" name="Straight Connector 4"/>
          <p:cNvCxnSpPr/>
          <p:nvPr/>
        </p:nvCxnSpPr>
        <p:spPr>
          <a:xfrm flipH="1">
            <a:off x="5199961" y="578652"/>
            <a:ext cx="11017" cy="6279348"/>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9489" y="3888954"/>
            <a:ext cx="4351663" cy="1754326"/>
          </a:xfrm>
          <a:prstGeom prst="rect">
            <a:avLst/>
          </a:prstGeom>
          <a:noFill/>
        </p:spPr>
        <p:txBody>
          <a:bodyPr wrap="square" rtlCol="0">
            <a:spAutoFit/>
          </a:bodyPr>
          <a:lstStyle/>
          <a:p>
            <a:pPr marL="285750" indent="-285750">
              <a:buFontTx/>
              <a:buChar char="-"/>
            </a:pPr>
            <a:r>
              <a:rPr lang="en-US" dirty="0" smtClean="0"/>
              <a:t>We have created </a:t>
            </a:r>
            <a:r>
              <a:rPr lang="en-US" dirty="0" err="1" smtClean="0"/>
              <a:t>ExceptionResponse</a:t>
            </a:r>
            <a:r>
              <a:rPr lang="en-US" dirty="0" smtClean="0"/>
              <a:t> class </a:t>
            </a:r>
          </a:p>
          <a:p>
            <a:pPr marL="285750" indent="-285750">
              <a:buFontTx/>
              <a:buChar char="-"/>
            </a:pPr>
            <a:r>
              <a:rPr lang="en-US" dirty="0" smtClean="0"/>
              <a:t>@</a:t>
            </a:r>
            <a:r>
              <a:rPr lang="en-US" dirty="0" err="1" smtClean="0"/>
              <a:t>ControllerAdvice</a:t>
            </a:r>
            <a:r>
              <a:rPr lang="en-US" dirty="0" smtClean="0"/>
              <a:t> will apply this custom exceptions on all controller classes</a:t>
            </a:r>
          </a:p>
          <a:p>
            <a:pPr marL="285750" indent="-285750">
              <a:buFontTx/>
              <a:buChar char="-"/>
            </a:pPr>
            <a:r>
              <a:rPr lang="en-US" dirty="0" smtClean="0"/>
              <a:t>Need to extends </a:t>
            </a:r>
            <a:r>
              <a:rPr lang="en-US" dirty="0" err="1"/>
              <a:t>ResponseEntityExceptionHandler</a:t>
            </a:r>
            <a:endParaRPr lang="en-US" dirty="0"/>
          </a:p>
        </p:txBody>
      </p:sp>
      <p:sp>
        <p:nvSpPr>
          <p:cNvPr id="7" name="Right Arrow 6"/>
          <p:cNvSpPr/>
          <p:nvPr/>
        </p:nvSpPr>
        <p:spPr>
          <a:xfrm rot="2391730">
            <a:off x="5132435" y="3661233"/>
            <a:ext cx="859316" cy="341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070294" y="3504261"/>
            <a:ext cx="5413069" cy="1369592"/>
          </a:xfrm>
          <a:prstGeom prst="rect">
            <a:avLst/>
          </a:prstGeom>
        </p:spPr>
      </p:pic>
      <p:pic>
        <p:nvPicPr>
          <p:cNvPr id="10" name="Picture 9"/>
          <p:cNvPicPr>
            <a:picLocks noChangeAspect="1"/>
          </p:cNvPicPr>
          <p:nvPr/>
        </p:nvPicPr>
        <p:blipFill>
          <a:blip r:embed="rId4"/>
          <a:stretch>
            <a:fillRect/>
          </a:stretch>
        </p:blipFill>
        <p:spPr>
          <a:xfrm>
            <a:off x="6591529" y="569930"/>
            <a:ext cx="4686300" cy="2362200"/>
          </a:xfrm>
          <a:prstGeom prst="rect">
            <a:avLst/>
          </a:prstGeom>
        </p:spPr>
      </p:pic>
    </p:spTree>
    <p:extLst>
      <p:ext uri="{BB962C8B-B14F-4D97-AF65-F5344CB8AC3E}">
        <p14:creationId xmlns:p14="http://schemas.microsoft.com/office/powerpoint/2010/main" val="2363364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2689" y="110169"/>
            <a:ext cx="4560983" cy="369332"/>
          </a:xfrm>
          <a:prstGeom prst="rect">
            <a:avLst/>
          </a:prstGeom>
          <a:noFill/>
        </p:spPr>
        <p:txBody>
          <a:bodyPr wrap="square" rtlCol="0">
            <a:spAutoFit/>
          </a:bodyPr>
          <a:lstStyle/>
          <a:p>
            <a:r>
              <a:rPr lang="en-US" dirty="0"/>
              <a:t>Implementing Validations </a:t>
            </a:r>
            <a:r>
              <a:rPr lang="en-US" dirty="0" smtClean="0"/>
              <a:t>for </a:t>
            </a:r>
            <a:r>
              <a:rPr lang="en-US" dirty="0" err="1" smtClean="0"/>
              <a:t>RESTful</a:t>
            </a:r>
            <a:r>
              <a:rPr lang="en-US" dirty="0" smtClean="0"/>
              <a:t> </a:t>
            </a:r>
            <a:r>
              <a:rPr lang="en-US" dirty="0"/>
              <a:t>Services</a:t>
            </a:r>
          </a:p>
        </p:txBody>
      </p:sp>
      <p:pic>
        <p:nvPicPr>
          <p:cNvPr id="3" name="Picture 2"/>
          <p:cNvPicPr>
            <a:picLocks noChangeAspect="1"/>
          </p:cNvPicPr>
          <p:nvPr/>
        </p:nvPicPr>
        <p:blipFill>
          <a:blip r:embed="rId2"/>
          <a:stretch>
            <a:fillRect/>
          </a:stretch>
        </p:blipFill>
        <p:spPr>
          <a:xfrm>
            <a:off x="0" y="1057619"/>
            <a:ext cx="6696075" cy="409575"/>
          </a:xfrm>
          <a:prstGeom prst="rect">
            <a:avLst/>
          </a:prstGeom>
        </p:spPr>
      </p:pic>
      <p:sp>
        <p:nvSpPr>
          <p:cNvPr id="4" name="TextBox 3"/>
          <p:cNvSpPr txBox="1"/>
          <p:nvPr/>
        </p:nvSpPr>
        <p:spPr>
          <a:xfrm>
            <a:off x="110169" y="583894"/>
            <a:ext cx="6301648" cy="369332"/>
          </a:xfrm>
          <a:prstGeom prst="rect">
            <a:avLst/>
          </a:prstGeom>
          <a:noFill/>
        </p:spPr>
        <p:txBody>
          <a:bodyPr wrap="square" rtlCol="0">
            <a:spAutoFit/>
          </a:bodyPr>
          <a:lstStyle/>
          <a:p>
            <a:r>
              <a:rPr lang="en-US" dirty="0" smtClean="0"/>
              <a:t>Step1 Apply annotation @Valid in controller class method</a:t>
            </a:r>
            <a:endParaRPr lang="en-US" dirty="0"/>
          </a:p>
        </p:txBody>
      </p:sp>
      <p:sp>
        <p:nvSpPr>
          <p:cNvPr id="5" name="TextBox 4"/>
          <p:cNvSpPr txBox="1"/>
          <p:nvPr/>
        </p:nvSpPr>
        <p:spPr>
          <a:xfrm>
            <a:off x="110169" y="1685581"/>
            <a:ext cx="6585906" cy="369332"/>
          </a:xfrm>
          <a:prstGeom prst="rect">
            <a:avLst/>
          </a:prstGeom>
          <a:noFill/>
        </p:spPr>
        <p:txBody>
          <a:bodyPr wrap="square" rtlCol="0">
            <a:spAutoFit/>
          </a:bodyPr>
          <a:lstStyle/>
          <a:p>
            <a:r>
              <a:rPr lang="en-US" dirty="0" smtClean="0"/>
              <a:t>Step2 Apply validation using annotation in POJO Class od User</a:t>
            </a:r>
            <a:endParaRPr lang="en-US" dirty="0"/>
          </a:p>
        </p:txBody>
      </p:sp>
      <p:pic>
        <p:nvPicPr>
          <p:cNvPr id="6" name="Picture 5"/>
          <p:cNvPicPr>
            <a:picLocks noChangeAspect="1"/>
          </p:cNvPicPr>
          <p:nvPr/>
        </p:nvPicPr>
        <p:blipFill>
          <a:blip r:embed="rId3"/>
          <a:stretch>
            <a:fillRect/>
          </a:stretch>
        </p:blipFill>
        <p:spPr>
          <a:xfrm>
            <a:off x="216665" y="2273300"/>
            <a:ext cx="4267200" cy="1100827"/>
          </a:xfrm>
          <a:prstGeom prst="rect">
            <a:avLst/>
          </a:prstGeom>
        </p:spPr>
      </p:pic>
      <p:sp>
        <p:nvSpPr>
          <p:cNvPr id="7" name="TextBox 6"/>
          <p:cNvSpPr txBox="1"/>
          <p:nvPr/>
        </p:nvSpPr>
        <p:spPr>
          <a:xfrm>
            <a:off x="216665" y="3602516"/>
            <a:ext cx="6283287" cy="646331"/>
          </a:xfrm>
          <a:prstGeom prst="rect">
            <a:avLst/>
          </a:prstGeom>
          <a:noFill/>
        </p:spPr>
        <p:txBody>
          <a:bodyPr wrap="square" rtlCol="0">
            <a:spAutoFit/>
          </a:bodyPr>
          <a:lstStyle/>
          <a:p>
            <a:r>
              <a:rPr lang="en-US" dirty="0" smtClean="0"/>
              <a:t>Step3 Override method </a:t>
            </a:r>
            <a:r>
              <a:rPr lang="en-US" dirty="0" err="1" smtClean="0"/>
              <a:t>handleMethodArgumentNotValid</a:t>
            </a:r>
            <a:r>
              <a:rPr lang="en-US" dirty="0" smtClean="0"/>
              <a:t> in </a:t>
            </a:r>
            <a:r>
              <a:rPr lang="en-US" dirty="0" err="1" smtClean="0"/>
              <a:t>CustomException</a:t>
            </a:r>
            <a:r>
              <a:rPr lang="en-US" dirty="0" smtClean="0"/>
              <a:t> class which we have created</a:t>
            </a:r>
            <a:endParaRPr lang="en-US" dirty="0"/>
          </a:p>
        </p:txBody>
      </p:sp>
      <p:pic>
        <p:nvPicPr>
          <p:cNvPr id="8" name="Picture 7"/>
          <p:cNvPicPr>
            <a:picLocks noChangeAspect="1"/>
          </p:cNvPicPr>
          <p:nvPr/>
        </p:nvPicPr>
        <p:blipFill>
          <a:blip r:embed="rId4"/>
          <a:stretch>
            <a:fillRect/>
          </a:stretch>
        </p:blipFill>
        <p:spPr>
          <a:xfrm>
            <a:off x="216665" y="4147851"/>
            <a:ext cx="6858000" cy="1371600"/>
          </a:xfrm>
          <a:prstGeom prst="rect">
            <a:avLst/>
          </a:prstGeom>
        </p:spPr>
      </p:pic>
      <p:cxnSp>
        <p:nvCxnSpPr>
          <p:cNvPr id="10" name="Straight Connector 9"/>
          <p:cNvCxnSpPr/>
          <p:nvPr/>
        </p:nvCxnSpPr>
        <p:spPr>
          <a:xfrm flipH="1">
            <a:off x="7623672" y="22087"/>
            <a:ext cx="77118" cy="6753286"/>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stretch>
            <a:fillRect/>
          </a:stretch>
        </p:blipFill>
        <p:spPr>
          <a:xfrm>
            <a:off x="7819795" y="1467194"/>
            <a:ext cx="4186410" cy="1247700"/>
          </a:xfrm>
          <a:prstGeom prst="rect">
            <a:avLst/>
          </a:prstGeom>
        </p:spPr>
      </p:pic>
      <p:sp>
        <p:nvSpPr>
          <p:cNvPr id="12" name="TextBox 11"/>
          <p:cNvSpPr txBox="1"/>
          <p:nvPr/>
        </p:nvSpPr>
        <p:spPr>
          <a:xfrm>
            <a:off x="8482988" y="768560"/>
            <a:ext cx="2225407" cy="369332"/>
          </a:xfrm>
          <a:prstGeom prst="rect">
            <a:avLst/>
          </a:prstGeom>
          <a:noFill/>
        </p:spPr>
        <p:txBody>
          <a:bodyPr wrap="square" rtlCol="0">
            <a:spAutoFit/>
          </a:bodyPr>
          <a:lstStyle/>
          <a:p>
            <a:r>
              <a:rPr lang="en-US" dirty="0" smtClean="0"/>
              <a:t>Output</a:t>
            </a:r>
            <a:endParaRPr lang="en-US" dirty="0"/>
          </a:p>
        </p:txBody>
      </p:sp>
    </p:spTree>
    <p:extLst>
      <p:ext uri="{BB962C8B-B14F-4D97-AF65-F5344CB8AC3E}">
        <p14:creationId xmlns:p14="http://schemas.microsoft.com/office/powerpoint/2010/main" val="29317103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7099" y="275422"/>
            <a:ext cx="6929609" cy="369332"/>
          </a:xfrm>
          <a:prstGeom prst="rect">
            <a:avLst/>
          </a:prstGeom>
          <a:noFill/>
        </p:spPr>
        <p:txBody>
          <a:bodyPr wrap="square" rtlCol="0">
            <a:spAutoFit/>
          </a:bodyPr>
          <a:lstStyle/>
          <a:p>
            <a:r>
              <a:rPr lang="en-US" dirty="0"/>
              <a:t> Implementing HATEOAS </a:t>
            </a:r>
            <a:r>
              <a:rPr lang="en-US" dirty="0" smtClean="0"/>
              <a:t>for </a:t>
            </a:r>
            <a:r>
              <a:rPr lang="en-US" dirty="0" err="1" smtClean="0"/>
              <a:t>RESTful</a:t>
            </a:r>
            <a:r>
              <a:rPr lang="en-US" dirty="0" smtClean="0"/>
              <a:t> </a:t>
            </a:r>
            <a:r>
              <a:rPr lang="en-US" dirty="0"/>
              <a:t>Services</a:t>
            </a:r>
          </a:p>
        </p:txBody>
      </p:sp>
      <p:pic>
        <p:nvPicPr>
          <p:cNvPr id="3" name="Picture 2"/>
          <p:cNvPicPr>
            <a:picLocks noChangeAspect="1"/>
          </p:cNvPicPr>
          <p:nvPr/>
        </p:nvPicPr>
        <p:blipFill>
          <a:blip r:embed="rId2"/>
          <a:stretch>
            <a:fillRect/>
          </a:stretch>
        </p:blipFill>
        <p:spPr>
          <a:xfrm>
            <a:off x="162270" y="809050"/>
            <a:ext cx="7744200" cy="4115489"/>
          </a:xfrm>
          <a:prstGeom prst="rect">
            <a:avLst/>
          </a:prstGeom>
        </p:spPr>
      </p:pic>
    </p:spTree>
    <p:extLst>
      <p:ext uri="{BB962C8B-B14F-4D97-AF65-F5344CB8AC3E}">
        <p14:creationId xmlns:p14="http://schemas.microsoft.com/office/powerpoint/2010/main" val="3176829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21776</TotalTime>
  <Words>5514</Words>
  <Application>Microsoft Office PowerPoint</Application>
  <PresentationFormat>Widescreen</PresentationFormat>
  <Paragraphs>540</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Jadhav, Sanket</dc:creator>
  <cp:lastModifiedBy>Jadhav, Sanket</cp:lastModifiedBy>
  <cp:revision>155</cp:revision>
  <dcterms:created xsi:type="dcterms:W3CDTF">2019-08-21T11:02:34Z</dcterms:created>
  <dcterms:modified xsi:type="dcterms:W3CDTF">2019-12-20T08:56:12Z</dcterms:modified>
</cp:coreProperties>
</file>